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38.xml" ContentType="application/vnd.openxmlformats-officedocument.presentationml.notesSlide+xml"/>
  <Override PartName="/ppt/notesSlides/notesSlide49.xml" ContentType="application/vnd.openxmlformats-officedocument.presentationml.notesSlide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Override PartName="/ppt/notesSlides/notesSlide45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notesSlides/notesSlide23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8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46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4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4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notesSlides/notesSlide29.xml" ContentType="application/vnd.openxmlformats-officedocument.presentationml.notesSlide+xml"/>
  <Override PartName="/ppt/notesSlides/notesSlide47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notesSlides/notesSlide18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notesSlides/notesSlide25.xml" ContentType="application/vnd.openxmlformats-officedocument.presentationml.notesSlide+xml"/>
  <Override PartName="/ppt/notesSlides/notesSlide43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50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7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  <p:sldId id="298" r:id="rId43"/>
    <p:sldId id="299" r:id="rId44"/>
    <p:sldId id="300" r:id="rId45"/>
    <p:sldId id="301" r:id="rId46"/>
    <p:sldId id="302" r:id="rId47"/>
    <p:sldId id="303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11" r:id="rId5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2833" autoAdjust="0"/>
  </p:normalViewPr>
  <p:slideViewPr>
    <p:cSldViewPr>
      <p:cViewPr varScale="1">
        <p:scale>
          <a:sx n="73" d="100"/>
          <a:sy n="73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notesMaster" Target="notesMasters/notesMaster1.xml"/><Relationship Id="rId61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CA6EF7-6841-4E79-BE2C-A8513C3EB73D}" type="datetimeFigureOut">
              <a:rPr lang="en-US" smtClean="0"/>
              <a:pPr/>
              <a:t>2/6/2010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6C77E-55C4-4C55-BF4F-1BED54AEDD67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C77E-55C4-4C55-BF4F-1BED54AEDD67}" type="slidenum">
              <a:rPr lang="en-CA" smtClean="0"/>
              <a:pPr/>
              <a:t>1</a:t>
            </a:fld>
            <a:endParaRPr lang="en-CA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60AF71C-C36B-45ED-A771-6471AEDFDDF6}" type="slidenum">
              <a:rPr lang="en-US"/>
              <a:pPr/>
              <a:t>10</a:t>
            </a:fld>
            <a:endParaRPr lang="en-US"/>
          </a:p>
        </p:txBody>
      </p:sp>
      <p:sp>
        <p:nvSpPr>
          <p:cNvPr id="5222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>
              <a:buFontTx/>
              <a:buChar char="-"/>
            </a:pPr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150832-669E-45EF-8336-2C408435535C}" type="slidenum">
              <a:rPr lang="en-US"/>
              <a:pPr/>
              <a:t>11</a:t>
            </a:fld>
            <a:endParaRPr lang="en-US"/>
          </a:p>
        </p:txBody>
      </p:sp>
      <p:sp>
        <p:nvSpPr>
          <p:cNvPr id="542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1A2D11E-C4A0-4FEF-8B62-CB84F7511650}" type="slidenum">
              <a:rPr lang="en-US"/>
              <a:pPr/>
              <a:t>12</a:t>
            </a:fld>
            <a:endParaRPr lang="en-US"/>
          </a:p>
        </p:txBody>
      </p:sp>
      <p:sp>
        <p:nvSpPr>
          <p:cNvPr id="5632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C77E-55C4-4C55-BF4F-1BED54AEDD67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C77E-55C4-4C55-BF4F-1BED54AEDD67}" type="slidenum">
              <a:rPr lang="en-CA" smtClean="0"/>
              <a:pPr/>
              <a:t>14</a:t>
            </a:fld>
            <a:endParaRPr lang="en-CA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C77E-55C4-4C55-BF4F-1BED54AEDD67}" type="slidenum">
              <a:rPr lang="en-CA" smtClean="0"/>
              <a:pPr/>
              <a:t>15</a:t>
            </a:fld>
            <a:endParaRPr lang="en-CA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8AFBFE3-642C-432D-8075-B68C76517BFD}" type="slidenum">
              <a:rPr lang="en-US"/>
              <a:pPr/>
              <a:t>16</a:t>
            </a:fld>
            <a:endParaRPr lang="en-US"/>
          </a:p>
        </p:txBody>
      </p:sp>
      <p:sp>
        <p:nvSpPr>
          <p:cNvPr id="48130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41599D8-67E5-414D-8B34-89330D0873EC}" type="slidenum">
              <a:rPr lang="en-US"/>
              <a:pPr/>
              <a:t>17</a:t>
            </a:fld>
            <a:endParaRPr lang="en-US"/>
          </a:p>
        </p:txBody>
      </p:sp>
      <p:sp>
        <p:nvSpPr>
          <p:cNvPr id="163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5486-6FA5-4EAC-BBA7-B06AA9881386}" type="slidenum">
              <a:rPr lang="en-CA" smtClean="0"/>
              <a:pPr/>
              <a:t>18</a:t>
            </a:fld>
            <a:endParaRPr lang="en-CA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D705486-6FA5-4EAC-BBA7-B06AA9881386}" type="slidenum">
              <a:rPr lang="en-CA" smtClean="0"/>
              <a:pPr/>
              <a:t>19</a:t>
            </a:fld>
            <a:endParaRPr lang="en-CA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BE3D6B-DFC6-4310-A2EA-0E9978E791A5}" type="slidenum">
              <a:rPr lang="en-US"/>
              <a:pPr/>
              <a:t>2</a:t>
            </a:fld>
            <a:endParaRPr lang="en-US"/>
          </a:p>
        </p:txBody>
      </p:sp>
      <p:sp>
        <p:nvSpPr>
          <p:cNvPr id="3379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043188EA-D6C3-4DDB-8E34-AD0DD3857C0A}" type="slidenum">
              <a:rPr lang="en-US"/>
              <a:pPr/>
              <a:t>20</a:t>
            </a:fld>
            <a:endParaRPr lang="en-US"/>
          </a:p>
        </p:txBody>
      </p:sp>
      <p:sp>
        <p:nvSpPr>
          <p:cNvPr id="174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7F2D673-D71D-44BE-BAC1-62BA00B0B19D}" type="slidenum">
              <a:rPr lang="en-US"/>
              <a:pPr/>
              <a:t>21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CCD3BD0-BF82-40C5-A74F-46C2211A7557}" type="slidenum">
              <a:rPr lang="en-US"/>
              <a:pPr/>
              <a:t>22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A1CB73E-D884-4163-A4AC-9ECE04E886CE}" type="slidenum">
              <a:rPr lang="en-US"/>
              <a:pPr/>
              <a:t>23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EF14C15-ED2D-4C44-B6FB-EF86CBCD08C4}" type="slidenum">
              <a:rPr lang="en-US"/>
              <a:pPr/>
              <a:t>24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83CC42C-4F85-4F60-A5C2-90CB8C191A9B}" type="slidenum">
              <a:rPr lang="en-US"/>
              <a:pPr/>
              <a:t>25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C77E-55C4-4C55-BF4F-1BED54AEDD67}" type="slidenum">
              <a:rPr lang="en-CA" smtClean="0"/>
              <a:pPr/>
              <a:t>26</a:t>
            </a:fld>
            <a:endParaRPr lang="en-CA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2AEA2D6-7AEC-4264-BF4B-17070F46AB95}" type="slidenum">
              <a:rPr lang="en-US"/>
              <a:pPr/>
              <a:t>29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41F2782-290E-44F0-BC8C-4578AC84080F}" type="slidenum">
              <a:rPr lang="en-US"/>
              <a:pPr/>
              <a:t>30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99C55C7-098F-4FE6-9523-7D3E6F6848AA}" type="slidenum">
              <a:rPr lang="en-US"/>
              <a:pPr/>
              <a:t>31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0C2BF81-38C0-479D-B69E-E3FE9BAFA29C}" type="slidenum">
              <a:rPr lang="en-US"/>
              <a:pPr/>
              <a:t>3</a:t>
            </a:fld>
            <a:endParaRPr lang="en-US"/>
          </a:p>
        </p:txBody>
      </p:sp>
      <p:sp>
        <p:nvSpPr>
          <p:cNvPr id="3584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baseline="0" dirty="0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31210FF-9BCD-42B5-BA4F-12359253B213}" type="slidenum">
              <a:rPr lang="en-US"/>
              <a:pPr/>
              <a:t>32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2CC3864-F492-47F8-8819-FD37BF1FA741}" type="slidenum">
              <a:rPr lang="en-US"/>
              <a:pPr/>
              <a:t>33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05E9B6A-319B-443E-8FDB-1545EB44DF68}" type="slidenum">
              <a:rPr lang="en-US"/>
              <a:pPr/>
              <a:t>34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-constitutive </a:t>
            </a:r>
            <a:r>
              <a:rPr lang="en-US" dirty="0" err="1" smtClean="0"/>
              <a:t>vs</a:t>
            </a:r>
            <a:r>
              <a:rPr lang="en-US" dirty="0" smtClean="0"/>
              <a:t> regulated secretion</a:t>
            </a:r>
          </a:p>
          <a:p>
            <a:pPr eaLnBrk="1" hangingPunct="1"/>
            <a:r>
              <a:rPr lang="en-US" dirty="0" smtClean="0"/>
              <a:t>--constitutive=</a:t>
            </a:r>
            <a:r>
              <a:rPr lang="en-US" baseline="0" dirty="0" smtClean="0"/>
              <a:t> cells constantly secrete proteins </a:t>
            </a:r>
            <a:r>
              <a:rPr lang="en-US" baseline="0" dirty="0" err="1" smtClean="0"/>
              <a:t>regarldless</a:t>
            </a:r>
            <a:r>
              <a:rPr lang="en-US" baseline="0" dirty="0" smtClean="0"/>
              <a:t> of environmental signal (fibroblasts secreting collagen)</a:t>
            </a:r>
          </a:p>
          <a:p>
            <a:pPr eaLnBrk="1" hangingPunct="1"/>
            <a:r>
              <a:rPr lang="en-US" baseline="0" dirty="0" smtClean="0"/>
              <a:t>--regulated= cells secrete </a:t>
            </a:r>
            <a:r>
              <a:rPr lang="en-US" baseline="0" dirty="0" err="1" smtClean="0"/>
              <a:t>protiens</a:t>
            </a:r>
            <a:r>
              <a:rPr lang="en-US" baseline="0" dirty="0" smtClean="0"/>
              <a:t> in response to environmental stimulus (pancreatic beta cells secrete insulin in response to sugar)</a:t>
            </a:r>
          </a:p>
          <a:p>
            <a:pPr eaLnBrk="1" hangingPunct="1"/>
            <a:r>
              <a:rPr lang="en-US" baseline="0" dirty="0" smtClean="0"/>
              <a:t>----</a:t>
            </a:r>
            <a:r>
              <a:rPr lang="en-US" baseline="0" dirty="0" err="1" smtClean="0"/>
              <a:t>protien</a:t>
            </a:r>
            <a:r>
              <a:rPr lang="en-US" baseline="0" dirty="0" smtClean="0"/>
              <a:t> waits in vesicles at cell surface until signal 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E77B86B-3756-4B2C-BFF4-6AD8CE36ACC9}" type="slidenum">
              <a:rPr lang="en-US"/>
              <a:pPr/>
              <a:t>36</a:t>
            </a:fld>
            <a:endParaRPr lang="en-US"/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7114214-8E1B-45BE-BBDB-E2C242ACAB41}" type="slidenum">
              <a:rPr lang="en-US"/>
              <a:pPr/>
              <a:t>37</a:t>
            </a:fld>
            <a:endParaRPr lang="en-US"/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6FB0BD5-C421-4C9A-A134-E9653CF56D02}" type="slidenum">
              <a:rPr lang="en-US"/>
              <a:pPr/>
              <a:t>38</a:t>
            </a:fld>
            <a:endParaRPr lang="en-US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ADB85B1D-23A2-4227-A9C6-D89D96D4B5ED}" type="slidenum">
              <a:rPr lang="en-US"/>
              <a:pPr/>
              <a:t>39</a:t>
            </a:fld>
            <a:endParaRPr lang="en-US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>
              <a:buFontTx/>
              <a:buNone/>
            </a:pPr>
            <a:endParaRPr lang="en-US" dirty="0" smtClean="0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DBAD81C-AD15-45BE-BD20-8C2259B65CC0}" type="slidenum">
              <a:rPr lang="en-US"/>
              <a:pPr/>
              <a:t>40</a:t>
            </a:fld>
            <a:endParaRPr lang="en-US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48FC97B-24DE-45A1-BD91-5B9B327CA833}" type="slidenum">
              <a:rPr lang="en-US"/>
              <a:pPr/>
              <a:t>41</a:t>
            </a:fld>
            <a:endParaRPr lang="en-US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A7BC50A-B750-4183-9D6D-4381F957D31B}" type="slidenum">
              <a:rPr lang="en-US"/>
              <a:pPr/>
              <a:t>43</a:t>
            </a:fld>
            <a:endParaRPr lang="en-US"/>
          </a:p>
        </p:txBody>
      </p:sp>
      <p:sp>
        <p:nvSpPr>
          <p:cNvPr id="256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18CBE62-8B2D-4CC3-AD57-49C84A8E5286}" type="slidenum">
              <a:rPr lang="en-US"/>
              <a:pPr/>
              <a:t>4</a:t>
            </a:fld>
            <a:endParaRPr lang="en-US"/>
          </a:p>
        </p:txBody>
      </p:sp>
      <p:sp>
        <p:nvSpPr>
          <p:cNvPr id="3993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95CD0C8-3451-4069-A35B-35370D8480D2}" type="slidenum">
              <a:rPr lang="en-US"/>
              <a:pPr/>
              <a:t>44</a:t>
            </a:fld>
            <a:endParaRPr lang="en-US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199983D-0F8F-438E-9B6B-84CDC4CB098F}" type="slidenum">
              <a:rPr lang="en-US"/>
              <a:pPr/>
              <a:t>45</a:t>
            </a:fld>
            <a:endParaRPr lang="en-US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835DE41-7438-4F1F-A857-D4E85B71C9A0}" type="slidenum">
              <a:rPr lang="en-US"/>
              <a:pPr/>
              <a:t>46</a:t>
            </a:fld>
            <a:endParaRPr lang="en-US"/>
          </a:p>
        </p:txBody>
      </p:sp>
      <p:sp>
        <p:nvSpPr>
          <p:cNvPr id="27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76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B015B5D-E09D-4DE7-85BB-895CE5EDE9F7}" type="slidenum">
              <a:rPr lang="en-US"/>
              <a:pPr/>
              <a:t>48</a:t>
            </a:fld>
            <a:endParaRPr lang="en-US"/>
          </a:p>
        </p:txBody>
      </p:sp>
      <p:sp>
        <p:nvSpPr>
          <p:cNvPr id="28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86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61611E4-5BD6-4804-ADF2-AD42DD3B3F94}" type="slidenum">
              <a:rPr lang="en-US"/>
              <a:pPr/>
              <a:t>49</a:t>
            </a:fld>
            <a:endParaRPr lang="en-US"/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r>
              <a:rPr lang="en-US" dirty="0" smtClean="0"/>
              <a:t>-</a:t>
            </a:r>
            <a:r>
              <a:rPr lang="en-US" dirty="0" err="1" smtClean="0"/>
              <a:t>arginine</a:t>
            </a:r>
            <a:r>
              <a:rPr lang="en-US" dirty="0" smtClean="0"/>
              <a:t>-any</a:t>
            </a:r>
            <a:r>
              <a:rPr lang="en-US" baseline="0" dirty="0" smtClean="0"/>
              <a:t> </a:t>
            </a:r>
            <a:r>
              <a:rPr lang="en-US" baseline="0" dirty="0" err="1" smtClean="0"/>
              <a:t>aa</a:t>
            </a:r>
            <a:r>
              <a:rPr lang="en-US" baseline="0" dirty="0" smtClean="0"/>
              <a:t>-any </a:t>
            </a:r>
            <a:r>
              <a:rPr lang="en-US" baseline="0" dirty="0" err="1" smtClean="0"/>
              <a:t>aa-leucine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23B6DFD-F962-4BA8-B31D-481F75860DA4}" type="slidenum">
              <a:rPr lang="en-US"/>
              <a:pPr/>
              <a:t>50</a:t>
            </a:fld>
            <a:endParaRPr lang="en-US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998AAF7-27FC-4551-A204-1B2EFEA458FA}" type="slidenum">
              <a:rPr lang="en-US"/>
              <a:pPr/>
              <a:t>51</a:t>
            </a:fld>
            <a:endParaRPr lang="en-US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E572864-4733-44A1-A775-C72132831A7E}" type="slidenum">
              <a:rPr lang="en-US"/>
              <a:pPr/>
              <a:t>52</a:t>
            </a:fld>
            <a:endParaRPr lang="en-US"/>
          </a:p>
        </p:txBody>
      </p:sp>
      <p:sp>
        <p:nvSpPr>
          <p:cNvPr id="32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C77E-55C4-4C55-BF4F-1BED54AEDD67}" type="slidenum">
              <a:rPr lang="en-CA" smtClean="0"/>
              <a:pPr/>
              <a:t>53</a:t>
            </a:fld>
            <a:endParaRPr lang="en-CA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C77E-55C4-4C55-BF4F-1BED54AEDD67}" type="slidenum">
              <a:rPr lang="en-CA" smtClean="0"/>
              <a:pPr/>
              <a:t>54</a:t>
            </a:fld>
            <a:endParaRPr lang="en-CA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72A842A-241A-4B8B-8B22-09F018997579}" type="slidenum">
              <a:rPr lang="en-US"/>
              <a:pPr/>
              <a:t>5</a:t>
            </a:fld>
            <a:endParaRPr lang="en-US"/>
          </a:p>
        </p:txBody>
      </p:sp>
      <p:sp>
        <p:nvSpPr>
          <p:cNvPr id="41986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C77E-55C4-4C55-BF4F-1BED54AEDD67}" type="slidenum">
              <a:rPr lang="en-CA" smtClean="0"/>
              <a:pPr/>
              <a:t>55</a:t>
            </a:fld>
            <a:endParaRPr lang="en-CA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ABE5AC5-5E8E-419C-B673-F7B715B87F00}" type="slidenum">
              <a:rPr lang="en-US"/>
              <a:pPr/>
              <a:t>6</a:t>
            </a:fld>
            <a:endParaRPr lang="en-US"/>
          </a:p>
        </p:txBody>
      </p:sp>
      <p:sp>
        <p:nvSpPr>
          <p:cNvPr id="747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47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smtClean="0">
              <a:latin typeface="Arial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AE8A21-EA9E-4651-AF6E-2ABEB601CD76}" type="slidenum">
              <a:rPr lang="en-US"/>
              <a:pPr/>
              <a:t>7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6C77E-55C4-4C55-BF4F-1BED54AEDD67}" type="slidenum">
              <a:rPr lang="en-CA" smtClean="0"/>
              <a:pPr/>
              <a:t>8</a:t>
            </a:fld>
            <a:endParaRPr lang="en-CA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77B03B-1E99-4687-A757-65A7C9694F45}" type="slidenum">
              <a:rPr lang="en-US"/>
              <a:pPr/>
              <a:t>9</a:t>
            </a:fld>
            <a:endParaRPr lang="en-US"/>
          </a:p>
        </p:txBody>
      </p:sp>
      <p:sp>
        <p:nvSpPr>
          <p:cNvPr id="50178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B1B6-9583-4D6D-AA20-64DDA23DC9C6}" type="datetimeFigureOut">
              <a:rPr lang="en-US" smtClean="0"/>
              <a:pPr/>
              <a:t>2/6/2010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E781-37B0-4CE3-B10C-5FFE976698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B1B6-9583-4D6D-AA20-64DDA23DC9C6}" type="datetimeFigureOut">
              <a:rPr lang="en-US" smtClean="0"/>
              <a:pPr/>
              <a:t>2/6/2010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E781-37B0-4CE3-B10C-5FFE976698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B1B6-9583-4D6D-AA20-64DDA23DC9C6}" type="datetimeFigureOut">
              <a:rPr lang="en-US" smtClean="0"/>
              <a:pPr/>
              <a:t>2/6/2010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E781-37B0-4CE3-B10C-5FFE976698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B1B6-9583-4D6D-AA20-64DDA23DC9C6}" type="datetimeFigureOut">
              <a:rPr lang="en-US" smtClean="0"/>
              <a:pPr/>
              <a:t>2/6/2010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E781-37B0-4CE3-B10C-5FFE976698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B1B6-9583-4D6D-AA20-64DDA23DC9C6}" type="datetimeFigureOut">
              <a:rPr lang="en-US" smtClean="0"/>
              <a:pPr/>
              <a:t>2/6/2010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E781-37B0-4CE3-B10C-5FFE976698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B1B6-9583-4D6D-AA20-64DDA23DC9C6}" type="datetimeFigureOut">
              <a:rPr lang="en-US" smtClean="0"/>
              <a:pPr/>
              <a:t>2/6/2010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E781-37B0-4CE3-B10C-5FFE976698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B1B6-9583-4D6D-AA20-64DDA23DC9C6}" type="datetimeFigureOut">
              <a:rPr lang="en-US" smtClean="0"/>
              <a:pPr/>
              <a:t>2/6/2010</a:t>
            </a:fld>
            <a:endParaRPr lang="en-C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E781-37B0-4CE3-B10C-5FFE976698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B1B6-9583-4D6D-AA20-64DDA23DC9C6}" type="datetimeFigureOut">
              <a:rPr lang="en-US" smtClean="0"/>
              <a:pPr/>
              <a:t>2/6/2010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E781-37B0-4CE3-B10C-5FFE976698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B1B6-9583-4D6D-AA20-64DDA23DC9C6}" type="datetimeFigureOut">
              <a:rPr lang="en-US" smtClean="0"/>
              <a:pPr/>
              <a:t>2/6/2010</a:t>
            </a:fld>
            <a:endParaRPr lang="en-C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E781-37B0-4CE3-B10C-5FFE976698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B1B6-9583-4D6D-AA20-64DDA23DC9C6}" type="datetimeFigureOut">
              <a:rPr lang="en-US" smtClean="0"/>
              <a:pPr/>
              <a:t>2/6/2010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E781-37B0-4CE3-B10C-5FFE976698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BFB1B6-9583-4D6D-AA20-64DDA23DC9C6}" type="datetimeFigureOut">
              <a:rPr lang="en-US" smtClean="0"/>
              <a:pPr/>
              <a:t>2/6/2010</a:t>
            </a:fld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B8E781-37B0-4CE3-B10C-5FFE9766985C}" type="slidenum">
              <a:rPr lang="en-CA" smtClean="0"/>
              <a:pPr/>
              <a:t>‹#›</a:t>
            </a:fld>
            <a:endParaRPr lang="en-C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BFB1B6-9583-4D6D-AA20-64DDA23DC9C6}" type="datetimeFigureOut">
              <a:rPr lang="en-US" smtClean="0"/>
              <a:pPr/>
              <a:t>2/6/2010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8E781-37B0-4CE3-B10C-5FFE9766985C}" type="slidenum">
              <a:rPr lang="en-CA" smtClean="0"/>
              <a:pPr/>
              <a:t>‹#›</a:t>
            </a:fld>
            <a:endParaRPr lang="en-C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umanasinc.com/webcontent/animations/content/pulsechase/pulsechase.html" TargetMode="Externa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jpeg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jpeg"/><Relationship Id="rId5" Type="http://schemas.openxmlformats.org/officeDocument/2006/relationships/image" Target="../media/image32.jpeg"/><Relationship Id="rId4" Type="http://schemas.openxmlformats.org/officeDocument/2006/relationships/image" Target="../media/image31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4.jpeg"/><Relationship Id="rId7" Type="http://schemas.openxmlformats.org/officeDocument/2006/relationships/image" Target="../media/image38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jpe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7" Type="http://schemas.openxmlformats.org/officeDocument/2006/relationships/image" Target="../media/image5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4.png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85786" y="714356"/>
            <a:ext cx="7772400" cy="1470025"/>
          </a:xfrm>
        </p:spPr>
        <p:txBody>
          <a:bodyPr/>
          <a:lstStyle/>
          <a:p>
            <a:r>
              <a:rPr lang="en-CA" b="1" dirty="0" smtClean="0"/>
              <a:t>Protein Synthesis and Transport</a:t>
            </a:r>
            <a:endParaRPr lang="en-CA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1472" y="2857496"/>
            <a:ext cx="8072462" cy="2624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ChangeArrowheads="1"/>
          </p:cNvSpPr>
          <p:nvPr/>
        </p:nvSpPr>
        <p:spPr bwMode="auto">
          <a:xfrm>
            <a:off x="914400" y="1752600"/>
            <a:ext cx="7924800" cy="3810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51203" name="Freeform 3"/>
          <p:cNvSpPr>
            <a:spLocks/>
          </p:cNvSpPr>
          <p:nvPr/>
        </p:nvSpPr>
        <p:spPr bwMode="auto">
          <a:xfrm>
            <a:off x="996950" y="1706563"/>
            <a:ext cx="6137275" cy="476250"/>
          </a:xfrm>
          <a:custGeom>
            <a:avLst/>
            <a:gdLst/>
            <a:ahLst/>
            <a:cxnLst>
              <a:cxn ang="0">
                <a:pos x="0" y="160"/>
              </a:cxn>
              <a:cxn ang="0">
                <a:pos x="242" y="3"/>
              </a:cxn>
              <a:cxn ang="0">
                <a:pos x="350" y="17"/>
              </a:cxn>
              <a:cxn ang="0">
                <a:pos x="450" y="89"/>
              </a:cxn>
              <a:cxn ang="0">
                <a:pos x="542" y="117"/>
              </a:cxn>
              <a:cxn ang="0">
                <a:pos x="592" y="139"/>
              </a:cxn>
              <a:cxn ang="0">
                <a:pos x="907" y="189"/>
              </a:cxn>
              <a:cxn ang="0">
                <a:pos x="1100" y="217"/>
              </a:cxn>
              <a:cxn ang="0">
                <a:pos x="1264" y="210"/>
              </a:cxn>
              <a:cxn ang="0">
                <a:pos x="1371" y="174"/>
              </a:cxn>
              <a:cxn ang="0">
                <a:pos x="1564" y="131"/>
              </a:cxn>
              <a:cxn ang="0">
                <a:pos x="1757" y="60"/>
              </a:cxn>
              <a:cxn ang="0">
                <a:pos x="1864" y="46"/>
              </a:cxn>
              <a:cxn ang="0">
                <a:pos x="2107" y="3"/>
              </a:cxn>
              <a:cxn ang="0">
                <a:pos x="2285" y="17"/>
              </a:cxn>
              <a:cxn ang="0">
                <a:pos x="2450" y="31"/>
              </a:cxn>
              <a:cxn ang="0">
                <a:pos x="2807" y="131"/>
              </a:cxn>
              <a:cxn ang="0">
                <a:pos x="3007" y="189"/>
              </a:cxn>
              <a:cxn ang="0">
                <a:pos x="3114" y="217"/>
              </a:cxn>
              <a:cxn ang="0">
                <a:pos x="3171" y="231"/>
              </a:cxn>
              <a:cxn ang="0">
                <a:pos x="3350" y="267"/>
              </a:cxn>
              <a:cxn ang="0">
                <a:pos x="3764" y="260"/>
              </a:cxn>
              <a:cxn ang="0">
                <a:pos x="3993" y="203"/>
              </a:cxn>
              <a:cxn ang="0">
                <a:pos x="4135" y="160"/>
              </a:cxn>
              <a:cxn ang="0">
                <a:pos x="4200" y="131"/>
              </a:cxn>
              <a:cxn ang="0">
                <a:pos x="4564" y="31"/>
              </a:cxn>
              <a:cxn ang="0">
                <a:pos x="4643" y="10"/>
              </a:cxn>
            </a:cxnLst>
            <a:rect l="0" t="0" r="r" b="b"/>
            <a:pathLst>
              <a:path w="4643" h="300">
                <a:moveTo>
                  <a:pt x="0" y="160"/>
                </a:moveTo>
                <a:cubicBezTo>
                  <a:pt x="78" y="101"/>
                  <a:pt x="147" y="34"/>
                  <a:pt x="242" y="3"/>
                </a:cubicBezTo>
                <a:cubicBezTo>
                  <a:pt x="278" y="6"/>
                  <a:pt x="317" y="0"/>
                  <a:pt x="350" y="17"/>
                </a:cubicBezTo>
                <a:cubicBezTo>
                  <a:pt x="386" y="35"/>
                  <a:pt x="412" y="69"/>
                  <a:pt x="450" y="89"/>
                </a:cubicBezTo>
                <a:cubicBezTo>
                  <a:pt x="476" y="102"/>
                  <a:pt x="514" y="107"/>
                  <a:pt x="542" y="117"/>
                </a:cubicBezTo>
                <a:cubicBezTo>
                  <a:pt x="559" y="122"/>
                  <a:pt x="574" y="133"/>
                  <a:pt x="592" y="139"/>
                </a:cubicBezTo>
                <a:cubicBezTo>
                  <a:pt x="693" y="168"/>
                  <a:pt x="802" y="177"/>
                  <a:pt x="907" y="189"/>
                </a:cubicBezTo>
                <a:cubicBezTo>
                  <a:pt x="973" y="205"/>
                  <a:pt x="1029" y="212"/>
                  <a:pt x="1100" y="217"/>
                </a:cubicBezTo>
                <a:cubicBezTo>
                  <a:pt x="1154" y="214"/>
                  <a:pt x="1209" y="215"/>
                  <a:pt x="1264" y="210"/>
                </a:cubicBezTo>
                <a:cubicBezTo>
                  <a:pt x="1298" y="206"/>
                  <a:pt x="1337" y="182"/>
                  <a:pt x="1371" y="174"/>
                </a:cubicBezTo>
                <a:cubicBezTo>
                  <a:pt x="1434" y="158"/>
                  <a:pt x="1501" y="150"/>
                  <a:pt x="1564" y="131"/>
                </a:cubicBezTo>
                <a:cubicBezTo>
                  <a:pt x="1628" y="111"/>
                  <a:pt x="1690" y="68"/>
                  <a:pt x="1757" y="60"/>
                </a:cubicBezTo>
                <a:cubicBezTo>
                  <a:pt x="1830" y="50"/>
                  <a:pt x="1795" y="55"/>
                  <a:pt x="1864" y="46"/>
                </a:cubicBezTo>
                <a:cubicBezTo>
                  <a:pt x="1943" y="19"/>
                  <a:pt x="2024" y="16"/>
                  <a:pt x="2107" y="3"/>
                </a:cubicBezTo>
                <a:cubicBezTo>
                  <a:pt x="2347" y="17"/>
                  <a:pt x="2123" y="2"/>
                  <a:pt x="2285" y="17"/>
                </a:cubicBezTo>
                <a:cubicBezTo>
                  <a:pt x="2339" y="22"/>
                  <a:pt x="2450" y="31"/>
                  <a:pt x="2450" y="31"/>
                </a:cubicBezTo>
                <a:cubicBezTo>
                  <a:pt x="2568" y="64"/>
                  <a:pt x="2688" y="95"/>
                  <a:pt x="2807" y="131"/>
                </a:cubicBezTo>
                <a:cubicBezTo>
                  <a:pt x="2873" y="150"/>
                  <a:pt x="2938" y="176"/>
                  <a:pt x="3007" y="189"/>
                </a:cubicBezTo>
                <a:cubicBezTo>
                  <a:pt x="3080" y="217"/>
                  <a:pt x="3002" y="189"/>
                  <a:pt x="3114" y="217"/>
                </a:cubicBezTo>
                <a:cubicBezTo>
                  <a:pt x="3133" y="221"/>
                  <a:pt x="3171" y="231"/>
                  <a:pt x="3171" y="231"/>
                </a:cubicBezTo>
                <a:cubicBezTo>
                  <a:pt x="3225" y="258"/>
                  <a:pt x="3290" y="261"/>
                  <a:pt x="3350" y="267"/>
                </a:cubicBezTo>
                <a:cubicBezTo>
                  <a:pt x="3484" y="300"/>
                  <a:pt x="3627" y="273"/>
                  <a:pt x="3764" y="260"/>
                </a:cubicBezTo>
                <a:cubicBezTo>
                  <a:pt x="3836" y="235"/>
                  <a:pt x="3919" y="224"/>
                  <a:pt x="3993" y="203"/>
                </a:cubicBezTo>
                <a:cubicBezTo>
                  <a:pt x="4037" y="189"/>
                  <a:pt x="4094" y="179"/>
                  <a:pt x="4135" y="160"/>
                </a:cubicBezTo>
                <a:cubicBezTo>
                  <a:pt x="4179" y="138"/>
                  <a:pt x="4132" y="147"/>
                  <a:pt x="4200" y="131"/>
                </a:cubicBezTo>
                <a:cubicBezTo>
                  <a:pt x="4322" y="100"/>
                  <a:pt x="4442" y="64"/>
                  <a:pt x="4564" y="31"/>
                </a:cubicBezTo>
                <a:cubicBezTo>
                  <a:pt x="4589" y="14"/>
                  <a:pt x="4612" y="10"/>
                  <a:pt x="4643" y="1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C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3013075" y="1447800"/>
            <a:ext cx="1123950" cy="1219200"/>
            <a:chOff x="1200" y="816"/>
            <a:chExt cx="720" cy="768"/>
          </a:xfrm>
        </p:grpSpPr>
        <p:sp>
          <p:nvSpPr>
            <p:cNvPr id="51205" name="Oval 5"/>
            <p:cNvSpPr>
              <a:spLocks noChangeArrowheads="1"/>
            </p:cNvSpPr>
            <p:nvPr/>
          </p:nvSpPr>
          <p:spPr bwMode="auto">
            <a:xfrm>
              <a:off x="1296" y="816"/>
              <a:ext cx="576" cy="24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51206" name="Oval 6"/>
            <p:cNvSpPr>
              <a:spLocks noChangeArrowheads="1"/>
            </p:cNvSpPr>
            <p:nvPr/>
          </p:nvSpPr>
          <p:spPr bwMode="auto">
            <a:xfrm>
              <a:off x="1200" y="1056"/>
              <a:ext cx="720" cy="52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</p:grpSp>
      <p:sp>
        <p:nvSpPr>
          <p:cNvPr id="51207" name="Text Box 7"/>
          <p:cNvSpPr txBox="1">
            <a:spLocks noChangeArrowheads="1"/>
          </p:cNvSpPr>
          <p:nvPr/>
        </p:nvSpPr>
        <p:spPr bwMode="auto">
          <a:xfrm>
            <a:off x="914400" y="1371600"/>
            <a:ext cx="500063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Helvetica" pitchFamily="84" charset="0"/>
              </a:rPr>
              <a:t>5’</a:t>
            </a:r>
          </a:p>
        </p:txBody>
      </p:sp>
      <p:sp>
        <p:nvSpPr>
          <p:cNvPr id="51208" name="Text Box 8"/>
          <p:cNvSpPr txBox="1">
            <a:spLocks noChangeArrowheads="1"/>
          </p:cNvSpPr>
          <p:nvPr/>
        </p:nvSpPr>
        <p:spPr bwMode="auto">
          <a:xfrm>
            <a:off x="6983413" y="1143000"/>
            <a:ext cx="1809750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Helvetica" pitchFamily="84" charset="0"/>
              </a:rPr>
              <a:t>3’ mRNA</a:t>
            </a:r>
          </a:p>
        </p:txBody>
      </p:sp>
      <p:sp>
        <p:nvSpPr>
          <p:cNvPr id="51209" name="Freeform 9"/>
          <p:cNvSpPr>
            <a:spLocks/>
          </p:cNvSpPr>
          <p:nvPr/>
        </p:nvSpPr>
        <p:spPr bwMode="auto">
          <a:xfrm>
            <a:off x="3429000" y="1828800"/>
            <a:ext cx="152400" cy="533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" y="15"/>
              </a:cxn>
              <a:cxn ang="0">
                <a:pos x="121" y="29"/>
              </a:cxn>
              <a:cxn ang="0">
                <a:pos x="150" y="93"/>
              </a:cxn>
              <a:cxn ang="0">
                <a:pos x="164" y="136"/>
              </a:cxn>
              <a:cxn ang="0">
                <a:pos x="150" y="272"/>
              </a:cxn>
              <a:cxn ang="0">
                <a:pos x="107" y="450"/>
              </a:cxn>
              <a:cxn ang="0">
                <a:pos x="135" y="686"/>
              </a:cxn>
              <a:cxn ang="0">
                <a:pos x="150" y="729"/>
              </a:cxn>
            </a:cxnLst>
            <a:rect l="0" t="0" r="r" b="b"/>
            <a:pathLst>
              <a:path w="164" h="729">
                <a:moveTo>
                  <a:pt x="0" y="0"/>
                </a:moveTo>
                <a:cubicBezTo>
                  <a:pt x="26" y="5"/>
                  <a:pt x="52" y="8"/>
                  <a:pt x="78" y="15"/>
                </a:cubicBezTo>
                <a:cubicBezTo>
                  <a:pt x="92" y="18"/>
                  <a:pt x="121" y="29"/>
                  <a:pt x="121" y="29"/>
                </a:cubicBezTo>
                <a:cubicBezTo>
                  <a:pt x="134" y="49"/>
                  <a:pt x="141" y="69"/>
                  <a:pt x="150" y="93"/>
                </a:cubicBezTo>
                <a:cubicBezTo>
                  <a:pt x="154" y="107"/>
                  <a:pt x="164" y="136"/>
                  <a:pt x="164" y="136"/>
                </a:cubicBezTo>
                <a:cubicBezTo>
                  <a:pt x="160" y="181"/>
                  <a:pt x="161" y="227"/>
                  <a:pt x="150" y="272"/>
                </a:cubicBezTo>
                <a:cubicBezTo>
                  <a:pt x="133" y="332"/>
                  <a:pt x="115" y="387"/>
                  <a:pt x="107" y="450"/>
                </a:cubicBezTo>
                <a:cubicBezTo>
                  <a:pt x="111" y="533"/>
                  <a:pt x="121" y="604"/>
                  <a:pt x="135" y="686"/>
                </a:cubicBezTo>
                <a:cubicBezTo>
                  <a:pt x="141" y="724"/>
                  <a:pt x="133" y="714"/>
                  <a:pt x="150" y="729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51210" name="Freeform 10"/>
          <p:cNvSpPr>
            <a:spLocks/>
          </p:cNvSpPr>
          <p:nvPr/>
        </p:nvSpPr>
        <p:spPr bwMode="auto">
          <a:xfrm>
            <a:off x="3581400" y="2362200"/>
            <a:ext cx="177800" cy="284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" y="129"/>
              </a:cxn>
              <a:cxn ang="0">
                <a:pos x="93" y="157"/>
              </a:cxn>
              <a:cxn ang="0">
                <a:pos x="114" y="179"/>
              </a:cxn>
            </a:cxnLst>
            <a:rect l="0" t="0" r="r" b="b"/>
            <a:pathLst>
              <a:path w="114" h="179">
                <a:moveTo>
                  <a:pt x="0" y="0"/>
                </a:moveTo>
                <a:cubicBezTo>
                  <a:pt x="22" y="45"/>
                  <a:pt x="52" y="85"/>
                  <a:pt x="78" y="129"/>
                </a:cubicBezTo>
                <a:cubicBezTo>
                  <a:pt x="83" y="138"/>
                  <a:pt x="86" y="148"/>
                  <a:pt x="93" y="157"/>
                </a:cubicBezTo>
                <a:cubicBezTo>
                  <a:pt x="98" y="165"/>
                  <a:pt x="114" y="179"/>
                  <a:pt x="114" y="179"/>
                </a:cubicBezTo>
              </a:path>
            </a:pathLst>
          </a:custGeom>
          <a:noFill/>
          <a:ln w="38100" cap="flat" cmpd="sng">
            <a:solidFill>
              <a:srgbClr val="0099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grpSp>
        <p:nvGrpSpPr>
          <p:cNvPr id="3" name="Group 11"/>
          <p:cNvGrpSpPr>
            <a:grpSpLocks/>
          </p:cNvGrpSpPr>
          <p:nvPr/>
        </p:nvGrpSpPr>
        <p:grpSpPr bwMode="auto">
          <a:xfrm>
            <a:off x="4495800" y="1676400"/>
            <a:ext cx="1123950" cy="1219200"/>
            <a:chOff x="1200" y="816"/>
            <a:chExt cx="720" cy="768"/>
          </a:xfrm>
        </p:grpSpPr>
        <p:sp>
          <p:nvSpPr>
            <p:cNvPr id="51212" name="Oval 12"/>
            <p:cNvSpPr>
              <a:spLocks noChangeArrowheads="1"/>
            </p:cNvSpPr>
            <p:nvPr/>
          </p:nvSpPr>
          <p:spPr bwMode="auto">
            <a:xfrm>
              <a:off x="1296" y="816"/>
              <a:ext cx="576" cy="24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51213" name="Oval 13"/>
            <p:cNvSpPr>
              <a:spLocks noChangeArrowheads="1"/>
            </p:cNvSpPr>
            <p:nvPr/>
          </p:nvSpPr>
          <p:spPr bwMode="auto">
            <a:xfrm>
              <a:off x="1200" y="1056"/>
              <a:ext cx="720" cy="52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</p:grpSp>
      <p:sp>
        <p:nvSpPr>
          <p:cNvPr id="51214" name="Freeform 14"/>
          <p:cNvSpPr>
            <a:spLocks/>
          </p:cNvSpPr>
          <p:nvPr/>
        </p:nvSpPr>
        <p:spPr bwMode="auto">
          <a:xfrm>
            <a:off x="4945063" y="2057400"/>
            <a:ext cx="160337" cy="9144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" y="15"/>
              </a:cxn>
              <a:cxn ang="0">
                <a:pos x="121" y="29"/>
              </a:cxn>
              <a:cxn ang="0">
                <a:pos x="150" y="93"/>
              </a:cxn>
              <a:cxn ang="0">
                <a:pos x="164" y="136"/>
              </a:cxn>
              <a:cxn ang="0">
                <a:pos x="150" y="272"/>
              </a:cxn>
              <a:cxn ang="0">
                <a:pos x="107" y="450"/>
              </a:cxn>
              <a:cxn ang="0">
                <a:pos x="135" y="686"/>
              </a:cxn>
              <a:cxn ang="0">
                <a:pos x="150" y="729"/>
              </a:cxn>
            </a:cxnLst>
            <a:rect l="0" t="0" r="r" b="b"/>
            <a:pathLst>
              <a:path w="164" h="729">
                <a:moveTo>
                  <a:pt x="0" y="0"/>
                </a:moveTo>
                <a:cubicBezTo>
                  <a:pt x="26" y="5"/>
                  <a:pt x="52" y="8"/>
                  <a:pt x="78" y="15"/>
                </a:cubicBezTo>
                <a:cubicBezTo>
                  <a:pt x="92" y="18"/>
                  <a:pt x="121" y="29"/>
                  <a:pt x="121" y="29"/>
                </a:cubicBezTo>
                <a:cubicBezTo>
                  <a:pt x="134" y="49"/>
                  <a:pt x="141" y="69"/>
                  <a:pt x="150" y="93"/>
                </a:cubicBezTo>
                <a:cubicBezTo>
                  <a:pt x="154" y="107"/>
                  <a:pt x="164" y="136"/>
                  <a:pt x="164" y="136"/>
                </a:cubicBezTo>
                <a:cubicBezTo>
                  <a:pt x="160" y="181"/>
                  <a:pt x="161" y="227"/>
                  <a:pt x="150" y="272"/>
                </a:cubicBezTo>
                <a:cubicBezTo>
                  <a:pt x="133" y="332"/>
                  <a:pt x="115" y="387"/>
                  <a:pt x="107" y="450"/>
                </a:cubicBezTo>
                <a:cubicBezTo>
                  <a:pt x="111" y="533"/>
                  <a:pt x="121" y="604"/>
                  <a:pt x="135" y="686"/>
                </a:cubicBezTo>
                <a:cubicBezTo>
                  <a:pt x="141" y="724"/>
                  <a:pt x="133" y="714"/>
                  <a:pt x="150" y="729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51215" name="Freeform 15"/>
          <p:cNvSpPr>
            <a:spLocks/>
          </p:cNvSpPr>
          <p:nvPr/>
        </p:nvSpPr>
        <p:spPr bwMode="auto">
          <a:xfrm>
            <a:off x="5105400" y="2971800"/>
            <a:ext cx="177800" cy="284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" y="129"/>
              </a:cxn>
              <a:cxn ang="0">
                <a:pos x="93" y="157"/>
              </a:cxn>
              <a:cxn ang="0">
                <a:pos x="114" y="179"/>
              </a:cxn>
            </a:cxnLst>
            <a:rect l="0" t="0" r="r" b="b"/>
            <a:pathLst>
              <a:path w="114" h="179">
                <a:moveTo>
                  <a:pt x="0" y="0"/>
                </a:moveTo>
                <a:cubicBezTo>
                  <a:pt x="22" y="45"/>
                  <a:pt x="52" y="85"/>
                  <a:pt x="78" y="129"/>
                </a:cubicBezTo>
                <a:cubicBezTo>
                  <a:pt x="83" y="138"/>
                  <a:pt x="86" y="148"/>
                  <a:pt x="93" y="157"/>
                </a:cubicBezTo>
                <a:cubicBezTo>
                  <a:pt x="98" y="165"/>
                  <a:pt x="114" y="179"/>
                  <a:pt x="114" y="179"/>
                </a:cubicBezTo>
              </a:path>
            </a:pathLst>
          </a:custGeom>
          <a:noFill/>
          <a:ln w="38100" cap="flat" cmpd="sng">
            <a:solidFill>
              <a:srgbClr val="0099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51216" name="Text Box 16"/>
          <p:cNvSpPr txBox="1">
            <a:spLocks noChangeArrowheads="1"/>
          </p:cNvSpPr>
          <p:nvPr/>
        </p:nvSpPr>
        <p:spPr bwMode="auto">
          <a:xfrm>
            <a:off x="1066800" y="381000"/>
            <a:ext cx="35052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Experiment 2:</a:t>
            </a:r>
            <a:endParaRPr lang="en-US" sz="3200">
              <a:solidFill>
                <a:srgbClr val="000000"/>
              </a:solidFill>
              <a:latin typeface="Helvetica" pitchFamily="84" charset="0"/>
            </a:endParaRPr>
          </a:p>
        </p:txBody>
      </p:sp>
      <p:sp>
        <p:nvSpPr>
          <p:cNvPr id="51217" name="Freeform 17"/>
          <p:cNvSpPr>
            <a:spLocks/>
          </p:cNvSpPr>
          <p:nvPr/>
        </p:nvSpPr>
        <p:spPr bwMode="auto">
          <a:xfrm>
            <a:off x="5103813" y="2663825"/>
            <a:ext cx="509587" cy="736600"/>
          </a:xfrm>
          <a:custGeom>
            <a:avLst/>
            <a:gdLst/>
            <a:ahLst/>
            <a:cxnLst>
              <a:cxn ang="0">
                <a:pos x="92" y="7"/>
              </a:cxn>
              <a:cxn ang="0">
                <a:pos x="21" y="36"/>
              </a:cxn>
              <a:cxn ang="0">
                <a:pos x="21" y="136"/>
              </a:cxn>
              <a:cxn ang="0">
                <a:pos x="49" y="178"/>
              </a:cxn>
              <a:cxn ang="0">
                <a:pos x="71" y="257"/>
              </a:cxn>
              <a:cxn ang="0">
                <a:pos x="135" y="336"/>
              </a:cxn>
              <a:cxn ang="0">
                <a:pos x="192" y="464"/>
              </a:cxn>
              <a:cxn ang="0">
                <a:pos x="278" y="400"/>
              </a:cxn>
              <a:cxn ang="0">
                <a:pos x="321" y="278"/>
              </a:cxn>
              <a:cxn ang="0">
                <a:pos x="278" y="228"/>
              </a:cxn>
              <a:cxn ang="0">
                <a:pos x="192" y="171"/>
              </a:cxn>
              <a:cxn ang="0">
                <a:pos x="164" y="71"/>
              </a:cxn>
              <a:cxn ang="0">
                <a:pos x="107" y="0"/>
              </a:cxn>
              <a:cxn ang="0">
                <a:pos x="92" y="7"/>
              </a:cxn>
            </a:cxnLst>
            <a:rect l="0" t="0" r="r" b="b"/>
            <a:pathLst>
              <a:path w="321" h="464">
                <a:moveTo>
                  <a:pt x="92" y="7"/>
                </a:moveTo>
                <a:cubicBezTo>
                  <a:pt x="61" y="13"/>
                  <a:pt x="42" y="13"/>
                  <a:pt x="21" y="36"/>
                </a:cubicBezTo>
                <a:cubicBezTo>
                  <a:pt x="8" y="73"/>
                  <a:pt x="0" y="97"/>
                  <a:pt x="21" y="136"/>
                </a:cubicBezTo>
                <a:cubicBezTo>
                  <a:pt x="29" y="150"/>
                  <a:pt x="43" y="162"/>
                  <a:pt x="49" y="178"/>
                </a:cubicBezTo>
                <a:cubicBezTo>
                  <a:pt x="57" y="202"/>
                  <a:pt x="56" y="235"/>
                  <a:pt x="71" y="257"/>
                </a:cubicBezTo>
                <a:cubicBezTo>
                  <a:pt x="88" y="283"/>
                  <a:pt x="112" y="311"/>
                  <a:pt x="135" y="336"/>
                </a:cubicBezTo>
                <a:cubicBezTo>
                  <a:pt x="152" y="387"/>
                  <a:pt x="143" y="431"/>
                  <a:pt x="192" y="464"/>
                </a:cubicBezTo>
                <a:cubicBezTo>
                  <a:pt x="224" y="453"/>
                  <a:pt x="253" y="424"/>
                  <a:pt x="278" y="400"/>
                </a:cubicBezTo>
                <a:cubicBezTo>
                  <a:pt x="302" y="351"/>
                  <a:pt x="308" y="328"/>
                  <a:pt x="321" y="278"/>
                </a:cubicBezTo>
                <a:cubicBezTo>
                  <a:pt x="311" y="239"/>
                  <a:pt x="308" y="246"/>
                  <a:pt x="278" y="228"/>
                </a:cubicBezTo>
                <a:cubicBezTo>
                  <a:pt x="249" y="210"/>
                  <a:pt x="223" y="181"/>
                  <a:pt x="192" y="171"/>
                </a:cubicBezTo>
                <a:cubicBezTo>
                  <a:pt x="150" y="109"/>
                  <a:pt x="152" y="173"/>
                  <a:pt x="164" y="71"/>
                </a:cubicBezTo>
                <a:cubicBezTo>
                  <a:pt x="155" y="38"/>
                  <a:pt x="139" y="10"/>
                  <a:pt x="107" y="0"/>
                </a:cubicBezTo>
                <a:cubicBezTo>
                  <a:pt x="82" y="7"/>
                  <a:pt x="77" y="7"/>
                  <a:pt x="92" y="7"/>
                </a:cubicBezTo>
                <a:close/>
              </a:path>
            </a:pathLst>
          </a:cu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51218" name="Text Box 18"/>
          <p:cNvSpPr txBox="1">
            <a:spLocks noChangeArrowheads="1"/>
          </p:cNvSpPr>
          <p:nvPr/>
        </p:nvSpPr>
        <p:spPr bwMode="auto">
          <a:xfrm>
            <a:off x="6248400" y="2667000"/>
            <a:ext cx="2133600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Helvetica" pitchFamily="84" charset="0"/>
              </a:rPr>
              <a:t>Add SRP</a:t>
            </a:r>
          </a:p>
        </p:txBody>
      </p:sp>
      <p:sp>
        <p:nvSpPr>
          <p:cNvPr id="51219" name="Line 19"/>
          <p:cNvSpPr>
            <a:spLocks noChangeShapeType="1"/>
          </p:cNvSpPr>
          <p:nvPr/>
        </p:nvSpPr>
        <p:spPr bwMode="auto">
          <a:xfrm flipH="1">
            <a:off x="5638800" y="2971800"/>
            <a:ext cx="685800" cy="76200"/>
          </a:xfrm>
          <a:prstGeom prst="line">
            <a:avLst/>
          </a:prstGeom>
          <a:noFill/>
          <a:ln w="28575">
            <a:solidFill>
              <a:srgbClr val="8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51220" name="Text Box 20"/>
          <p:cNvSpPr txBox="1">
            <a:spLocks noChangeArrowheads="1"/>
          </p:cNvSpPr>
          <p:nvPr/>
        </p:nvSpPr>
        <p:spPr bwMode="auto">
          <a:xfrm>
            <a:off x="1295400" y="3962400"/>
            <a:ext cx="6705600" cy="2308225"/>
          </a:xfrm>
          <a:prstGeom prst="rect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-if SRP is added it binds signal sequence &amp; elongation stops at 25-50 amino acids </a:t>
            </a:r>
          </a:p>
          <a:p>
            <a:pPr algn="ctr"/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(size of signal sequence)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990600" y="1524000"/>
            <a:ext cx="7848600" cy="2286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53251" name="Freeform 3"/>
          <p:cNvSpPr>
            <a:spLocks/>
          </p:cNvSpPr>
          <p:nvPr/>
        </p:nvSpPr>
        <p:spPr bwMode="auto">
          <a:xfrm>
            <a:off x="998538" y="1401763"/>
            <a:ext cx="7370762" cy="476250"/>
          </a:xfrm>
          <a:custGeom>
            <a:avLst/>
            <a:gdLst/>
            <a:ahLst/>
            <a:cxnLst>
              <a:cxn ang="0">
                <a:pos x="0" y="160"/>
              </a:cxn>
              <a:cxn ang="0">
                <a:pos x="242" y="3"/>
              </a:cxn>
              <a:cxn ang="0">
                <a:pos x="350" y="17"/>
              </a:cxn>
              <a:cxn ang="0">
                <a:pos x="450" y="89"/>
              </a:cxn>
              <a:cxn ang="0">
                <a:pos x="542" y="117"/>
              </a:cxn>
              <a:cxn ang="0">
                <a:pos x="592" y="139"/>
              </a:cxn>
              <a:cxn ang="0">
                <a:pos x="907" y="189"/>
              </a:cxn>
              <a:cxn ang="0">
                <a:pos x="1100" y="217"/>
              </a:cxn>
              <a:cxn ang="0">
                <a:pos x="1264" y="210"/>
              </a:cxn>
              <a:cxn ang="0">
                <a:pos x="1371" y="174"/>
              </a:cxn>
              <a:cxn ang="0">
                <a:pos x="1564" y="131"/>
              </a:cxn>
              <a:cxn ang="0">
                <a:pos x="1757" y="60"/>
              </a:cxn>
              <a:cxn ang="0">
                <a:pos x="1864" y="46"/>
              </a:cxn>
              <a:cxn ang="0">
                <a:pos x="2107" y="3"/>
              </a:cxn>
              <a:cxn ang="0">
                <a:pos x="2285" y="17"/>
              </a:cxn>
              <a:cxn ang="0">
                <a:pos x="2450" y="31"/>
              </a:cxn>
              <a:cxn ang="0">
                <a:pos x="2807" y="131"/>
              </a:cxn>
              <a:cxn ang="0">
                <a:pos x="3007" y="189"/>
              </a:cxn>
              <a:cxn ang="0">
                <a:pos x="3114" y="217"/>
              </a:cxn>
              <a:cxn ang="0">
                <a:pos x="3171" y="231"/>
              </a:cxn>
              <a:cxn ang="0">
                <a:pos x="3350" y="267"/>
              </a:cxn>
              <a:cxn ang="0">
                <a:pos x="3764" y="260"/>
              </a:cxn>
              <a:cxn ang="0">
                <a:pos x="3993" y="203"/>
              </a:cxn>
              <a:cxn ang="0">
                <a:pos x="4135" y="160"/>
              </a:cxn>
              <a:cxn ang="0">
                <a:pos x="4200" y="131"/>
              </a:cxn>
              <a:cxn ang="0">
                <a:pos x="4564" y="31"/>
              </a:cxn>
              <a:cxn ang="0">
                <a:pos x="4643" y="10"/>
              </a:cxn>
            </a:cxnLst>
            <a:rect l="0" t="0" r="r" b="b"/>
            <a:pathLst>
              <a:path w="4643" h="300">
                <a:moveTo>
                  <a:pt x="0" y="160"/>
                </a:moveTo>
                <a:cubicBezTo>
                  <a:pt x="78" y="101"/>
                  <a:pt x="147" y="34"/>
                  <a:pt x="242" y="3"/>
                </a:cubicBezTo>
                <a:cubicBezTo>
                  <a:pt x="278" y="6"/>
                  <a:pt x="317" y="0"/>
                  <a:pt x="350" y="17"/>
                </a:cubicBezTo>
                <a:cubicBezTo>
                  <a:pt x="386" y="35"/>
                  <a:pt x="412" y="69"/>
                  <a:pt x="450" y="89"/>
                </a:cubicBezTo>
                <a:cubicBezTo>
                  <a:pt x="476" y="102"/>
                  <a:pt x="514" y="107"/>
                  <a:pt x="542" y="117"/>
                </a:cubicBezTo>
                <a:cubicBezTo>
                  <a:pt x="559" y="122"/>
                  <a:pt x="574" y="133"/>
                  <a:pt x="592" y="139"/>
                </a:cubicBezTo>
                <a:cubicBezTo>
                  <a:pt x="693" y="168"/>
                  <a:pt x="802" y="177"/>
                  <a:pt x="907" y="189"/>
                </a:cubicBezTo>
                <a:cubicBezTo>
                  <a:pt x="973" y="205"/>
                  <a:pt x="1029" y="212"/>
                  <a:pt x="1100" y="217"/>
                </a:cubicBezTo>
                <a:cubicBezTo>
                  <a:pt x="1154" y="214"/>
                  <a:pt x="1209" y="215"/>
                  <a:pt x="1264" y="210"/>
                </a:cubicBezTo>
                <a:cubicBezTo>
                  <a:pt x="1298" y="206"/>
                  <a:pt x="1337" y="182"/>
                  <a:pt x="1371" y="174"/>
                </a:cubicBezTo>
                <a:cubicBezTo>
                  <a:pt x="1434" y="158"/>
                  <a:pt x="1501" y="150"/>
                  <a:pt x="1564" y="131"/>
                </a:cubicBezTo>
                <a:cubicBezTo>
                  <a:pt x="1628" y="111"/>
                  <a:pt x="1690" y="68"/>
                  <a:pt x="1757" y="60"/>
                </a:cubicBezTo>
                <a:cubicBezTo>
                  <a:pt x="1830" y="50"/>
                  <a:pt x="1795" y="55"/>
                  <a:pt x="1864" y="46"/>
                </a:cubicBezTo>
                <a:cubicBezTo>
                  <a:pt x="1943" y="19"/>
                  <a:pt x="2024" y="16"/>
                  <a:pt x="2107" y="3"/>
                </a:cubicBezTo>
                <a:cubicBezTo>
                  <a:pt x="2347" y="17"/>
                  <a:pt x="2123" y="2"/>
                  <a:pt x="2285" y="17"/>
                </a:cubicBezTo>
                <a:cubicBezTo>
                  <a:pt x="2339" y="22"/>
                  <a:pt x="2450" y="31"/>
                  <a:pt x="2450" y="31"/>
                </a:cubicBezTo>
                <a:cubicBezTo>
                  <a:pt x="2568" y="64"/>
                  <a:pt x="2688" y="95"/>
                  <a:pt x="2807" y="131"/>
                </a:cubicBezTo>
                <a:cubicBezTo>
                  <a:pt x="2873" y="150"/>
                  <a:pt x="2938" y="176"/>
                  <a:pt x="3007" y="189"/>
                </a:cubicBezTo>
                <a:cubicBezTo>
                  <a:pt x="3080" y="217"/>
                  <a:pt x="3002" y="189"/>
                  <a:pt x="3114" y="217"/>
                </a:cubicBezTo>
                <a:cubicBezTo>
                  <a:pt x="3133" y="221"/>
                  <a:pt x="3171" y="231"/>
                  <a:pt x="3171" y="231"/>
                </a:cubicBezTo>
                <a:cubicBezTo>
                  <a:pt x="3225" y="258"/>
                  <a:pt x="3290" y="261"/>
                  <a:pt x="3350" y="267"/>
                </a:cubicBezTo>
                <a:cubicBezTo>
                  <a:pt x="3484" y="300"/>
                  <a:pt x="3627" y="273"/>
                  <a:pt x="3764" y="260"/>
                </a:cubicBezTo>
                <a:cubicBezTo>
                  <a:pt x="3836" y="235"/>
                  <a:pt x="3919" y="224"/>
                  <a:pt x="3993" y="203"/>
                </a:cubicBezTo>
                <a:cubicBezTo>
                  <a:pt x="4037" y="189"/>
                  <a:pt x="4094" y="179"/>
                  <a:pt x="4135" y="160"/>
                </a:cubicBezTo>
                <a:cubicBezTo>
                  <a:pt x="4179" y="138"/>
                  <a:pt x="4132" y="147"/>
                  <a:pt x="4200" y="131"/>
                </a:cubicBezTo>
                <a:cubicBezTo>
                  <a:pt x="4322" y="100"/>
                  <a:pt x="4442" y="64"/>
                  <a:pt x="4564" y="31"/>
                </a:cubicBezTo>
                <a:cubicBezTo>
                  <a:pt x="4589" y="14"/>
                  <a:pt x="4612" y="10"/>
                  <a:pt x="4643" y="1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95400" y="1219200"/>
            <a:ext cx="1143000" cy="1219200"/>
            <a:chOff x="1200" y="816"/>
            <a:chExt cx="720" cy="768"/>
          </a:xfrm>
        </p:grpSpPr>
        <p:sp>
          <p:nvSpPr>
            <p:cNvPr id="53253" name="Oval 5"/>
            <p:cNvSpPr>
              <a:spLocks noChangeArrowheads="1"/>
            </p:cNvSpPr>
            <p:nvPr/>
          </p:nvSpPr>
          <p:spPr bwMode="auto">
            <a:xfrm>
              <a:off x="1296" y="816"/>
              <a:ext cx="576" cy="24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53254" name="Oval 6"/>
            <p:cNvSpPr>
              <a:spLocks noChangeArrowheads="1"/>
            </p:cNvSpPr>
            <p:nvPr/>
          </p:nvSpPr>
          <p:spPr bwMode="auto">
            <a:xfrm>
              <a:off x="1200" y="1056"/>
              <a:ext cx="720" cy="52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172200" y="1447800"/>
            <a:ext cx="1143000" cy="1219200"/>
            <a:chOff x="1200" y="816"/>
            <a:chExt cx="720" cy="768"/>
          </a:xfrm>
        </p:grpSpPr>
        <p:sp>
          <p:nvSpPr>
            <p:cNvPr id="53256" name="Oval 8"/>
            <p:cNvSpPr>
              <a:spLocks noChangeArrowheads="1"/>
            </p:cNvSpPr>
            <p:nvPr/>
          </p:nvSpPr>
          <p:spPr bwMode="auto">
            <a:xfrm>
              <a:off x="1296" y="816"/>
              <a:ext cx="576" cy="24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53257" name="Oval 9"/>
            <p:cNvSpPr>
              <a:spLocks noChangeArrowheads="1"/>
            </p:cNvSpPr>
            <p:nvPr/>
          </p:nvSpPr>
          <p:spPr bwMode="auto">
            <a:xfrm>
              <a:off x="1200" y="1056"/>
              <a:ext cx="720" cy="52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648200" y="1143000"/>
            <a:ext cx="1143000" cy="1219200"/>
            <a:chOff x="1200" y="816"/>
            <a:chExt cx="720" cy="768"/>
          </a:xfrm>
        </p:grpSpPr>
        <p:sp>
          <p:nvSpPr>
            <p:cNvPr id="53259" name="Oval 11"/>
            <p:cNvSpPr>
              <a:spLocks noChangeArrowheads="1"/>
            </p:cNvSpPr>
            <p:nvPr/>
          </p:nvSpPr>
          <p:spPr bwMode="auto">
            <a:xfrm>
              <a:off x="1296" y="816"/>
              <a:ext cx="576" cy="24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53260" name="Oval 12"/>
            <p:cNvSpPr>
              <a:spLocks noChangeArrowheads="1"/>
            </p:cNvSpPr>
            <p:nvPr/>
          </p:nvSpPr>
          <p:spPr bwMode="auto">
            <a:xfrm>
              <a:off x="1200" y="1056"/>
              <a:ext cx="720" cy="52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048000" y="1143000"/>
            <a:ext cx="1143000" cy="1219200"/>
            <a:chOff x="1200" y="816"/>
            <a:chExt cx="720" cy="768"/>
          </a:xfrm>
        </p:grpSpPr>
        <p:sp>
          <p:nvSpPr>
            <p:cNvPr id="53262" name="Oval 14"/>
            <p:cNvSpPr>
              <a:spLocks noChangeArrowheads="1"/>
            </p:cNvSpPr>
            <p:nvPr/>
          </p:nvSpPr>
          <p:spPr bwMode="auto">
            <a:xfrm>
              <a:off x="1296" y="816"/>
              <a:ext cx="576" cy="24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53263" name="Oval 15"/>
            <p:cNvSpPr>
              <a:spLocks noChangeArrowheads="1"/>
            </p:cNvSpPr>
            <p:nvPr/>
          </p:nvSpPr>
          <p:spPr bwMode="auto">
            <a:xfrm>
              <a:off x="1200" y="1056"/>
              <a:ext cx="720" cy="52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</p:grpSp>
      <p:sp>
        <p:nvSpPr>
          <p:cNvPr id="53264" name="Text Box 16"/>
          <p:cNvSpPr txBox="1">
            <a:spLocks noChangeArrowheads="1"/>
          </p:cNvSpPr>
          <p:nvPr/>
        </p:nvSpPr>
        <p:spPr bwMode="auto">
          <a:xfrm>
            <a:off x="914400" y="1066800"/>
            <a:ext cx="500063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Helvetica" pitchFamily="84" charset="0"/>
              </a:rPr>
              <a:t>5’</a:t>
            </a:r>
          </a:p>
        </p:txBody>
      </p:sp>
      <p:sp>
        <p:nvSpPr>
          <p:cNvPr id="53265" name="Text Box 17"/>
          <p:cNvSpPr txBox="1">
            <a:spLocks noChangeArrowheads="1"/>
          </p:cNvSpPr>
          <p:nvPr/>
        </p:nvSpPr>
        <p:spPr bwMode="auto">
          <a:xfrm>
            <a:off x="7086600" y="838200"/>
            <a:ext cx="1809750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Helvetica" pitchFamily="84" charset="0"/>
              </a:rPr>
              <a:t>3’ mRNA</a:t>
            </a:r>
          </a:p>
        </p:txBody>
      </p:sp>
      <p:sp>
        <p:nvSpPr>
          <p:cNvPr id="53266" name="Freeform 18"/>
          <p:cNvSpPr>
            <a:spLocks/>
          </p:cNvSpPr>
          <p:nvPr/>
        </p:nvSpPr>
        <p:spPr bwMode="auto">
          <a:xfrm>
            <a:off x="1792288" y="1598613"/>
            <a:ext cx="260350" cy="6111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" y="15"/>
              </a:cxn>
              <a:cxn ang="0">
                <a:pos x="121" y="29"/>
              </a:cxn>
              <a:cxn ang="0">
                <a:pos x="150" y="93"/>
              </a:cxn>
              <a:cxn ang="0">
                <a:pos x="164" y="136"/>
              </a:cxn>
              <a:cxn ang="0">
                <a:pos x="150" y="272"/>
              </a:cxn>
              <a:cxn ang="0">
                <a:pos x="107" y="450"/>
              </a:cxn>
              <a:cxn ang="0">
                <a:pos x="135" y="686"/>
              </a:cxn>
              <a:cxn ang="0">
                <a:pos x="150" y="729"/>
              </a:cxn>
            </a:cxnLst>
            <a:rect l="0" t="0" r="r" b="b"/>
            <a:pathLst>
              <a:path w="164" h="729">
                <a:moveTo>
                  <a:pt x="0" y="0"/>
                </a:moveTo>
                <a:cubicBezTo>
                  <a:pt x="26" y="5"/>
                  <a:pt x="52" y="8"/>
                  <a:pt x="78" y="15"/>
                </a:cubicBezTo>
                <a:cubicBezTo>
                  <a:pt x="92" y="18"/>
                  <a:pt x="121" y="29"/>
                  <a:pt x="121" y="29"/>
                </a:cubicBezTo>
                <a:cubicBezTo>
                  <a:pt x="134" y="49"/>
                  <a:pt x="141" y="69"/>
                  <a:pt x="150" y="93"/>
                </a:cubicBezTo>
                <a:cubicBezTo>
                  <a:pt x="154" y="107"/>
                  <a:pt x="164" y="136"/>
                  <a:pt x="164" y="136"/>
                </a:cubicBezTo>
                <a:cubicBezTo>
                  <a:pt x="160" y="181"/>
                  <a:pt x="161" y="227"/>
                  <a:pt x="150" y="272"/>
                </a:cubicBezTo>
                <a:cubicBezTo>
                  <a:pt x="133" y="332"/>
                  <a:pt x="115" y="387"/>
                  <a:pt x="107" y="450"/>
                </a:cubicBezTo>
                <a:cubicBezTo>
                  <a:pt x="111" y="533"/>
                  <a:pt x="121" y="604"/>
                  <a:pt x="135" y="686"/>
                </a:cubicBezTo>
                <a:cubicBezTo>
                  <a:pt x="141" y="724"/>
                  <a:pt x="133" y="714"/>
                  <a:pt x="150" y="729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53267" name="Freeform 19"/>
          <p:cNvSpPr>
            <a:spLocks/>
          </p:cNvSpPr>
          <p:nvPr/>
        </p:nvSpPr>
        <p:spPr bwMode="auto">
          <a:xfrm>
            <a:off x="6629400" y="1828800"/>
            <a:ext cx="762000" cy="1828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" y="15"/>
              </a:cxn>
              <a:cxn ang="0">
                <a:pos x="121" y="29"/>
              </a:cxn>
              <a:cxn ang="0">
                <a:pos x="150" y="93"/>
              </a:cxn>
              <a:cxn ang="0">
                <a:pos x="164" y="136"/>
              </a:cxn>
              <a:cxn ang="0">
                <a:pos x="150" y="272"/>
              </a:cxn>
              <a:cxn ang="0">
                <a:pos x="107" y="450"/>
              </a:cxn>
              <a:cxn ang="0">
                <a:pos x="135" y="686"/>
              </a:cxn>
              <a:cxn ang="0">
                <a:pos x="150" y="729"/>
              </a:cxn>
            </a:cxnLst>
            <a:rect l="0" t="0" r="r" b="b"/>
            <a:pathLst>
              <a:path w="164" h="729">
                <a:moveTo>
                  <a:pt x="0" y="0"/>
                </a:moveTo>
                <a:cubicBezTo>
                  <a:pt x="26" y="5"/>
                  <a:pt x="52" y="8"/>
                  <a:pt x="78" y="15"/>
                </a:cubicBezTo>
                <a:cubicBezTo>
                  <a:pt x="92" y="18"/>
                  <a:pt x="121" y="29"/>
                  <a:pt x="121" y="29"/>
                </a:cubicBezTo>
                <a:cubicBezTo>
                  <a:pt x="134" y="49"/>
                  <a:pt x="141" y="69"/>
                  <a:pt x="150" y="93"/>
                </a:cubicBezTo>
                <a:cubicBezTo>
                  <a:pt x="154" y="107"/>
                  <a:pt x="164" y="136"/>
                  <a:pt x="164" y="136"/>
                </a:cubicBezTo>
                <a:cubicBezTo>
                  <a:pt x="160" y="181"/>
                  <a:pt x="161" y="227"/>
                  <a:pt x="150" y="272"/>
                </a:cubicBezTo>
                <a:cubicBezTo>
                  <a:pt x="133" y="332"/>
                  <a:pt x="115" y="387"/>
                  <a:pt x="107" y="450"/>
                </a:cubicBezTo>
                <a:cubicBezTo>
                  <a:pt x="111" y="533"/>
                  <a:pt x="121" y="604"/>
                  <a:pt x="135" y="686"/>
                </a:cubicBezTo>
                <a:cubicBezTo>
                  <a:pt x="141" y="724"/>
                  <a:pt x="133" y="714"/>
                  <a:pt x="150" y="729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53268" name="Freeform 20"/>
          <p:cNvSpPr>
            <a:spLocks/>
          </p:cNvSpPr>
          <p:nvPr/>
        </p:nvSpPr>
        <p:spPr bwMode="auto">
          <a:xfrm>
            <a:off x="5181600" y="1524000"/>
            <a:ext cx="533400" cy="160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" y="15"/>
              </a:cxn>
              <a:cxn ang="0">
                <a:pos x="121" y="29"/>
              </a:cxn>
              <a:cxn ang="0">
                <a:pos x="150" y="93"/>
              </a:cxn>
              <a:cxn ang="0">
                <a:pos x="164" y="136"/>
              </a:cxn>
              <a:cxn ang="0">
                <a:pos x="150" y="272"/>
              </a:cxn>
              <a:cxn ang="0">
                <a:pos x="107" y="450"/>
              </a:cxn>
              <a:cxn ang="0">
                <a:pos x="135" y="686"/>
              </a:cxn>
              <a:cxn ang="0">
                <a:pos x="150" y="729"/>
              </a:cxn>
            </a:cxnLst>
            <a:rect l="0" t="0" r="r" b="b"/>
            <a:pathLst>
              <a:path w="164" h="729">
                <a:moveTo>
                  <a:pt x="0" y="0"/>
                </a:moveTo>
                <a:cubicBezTo>
                  <a:pt x="26" y="5"/>
                  <a:pt x="52" y="8"/>
                  <a:pt x="78" y="15"/>
                </a:cubicBezTo>
                <a:cubicBezTo>
                  <a:pt x="92" y="18"/>
                  <a:pt x="121" y="29"/>
                  <a:pt x="121" y="29"/>
                </a:cubicBezTo>
                <a:cubicBezTo>
                  <a:pt x="134" y="49"/>
                  <a:pt x="141" y="69"/>
                  <a:pt x="150" y="93"/>
                </a:cubicBezTo>
                <a:cubicBezTo>
                  <a:pt x="154" y="107"/>
                  <a:pt x="164" y="136"/>
                  <a:pt x="164" y="136"/>
                </a:cubicBezTo>
                <a:cubicBezTo>
                  <a:pt x="160" y="181"/>
                  <a:pt x="161" y="227"/>
                  <a:pt x="150" y="272"/>
                </a:cubicBezTo>
                <a:cubicBezTo>
                  <a:pt x="133" y="332"/>
                  <a:pt x="115" y="387"/>
                  <a:pt x="107" y="450"/>
                </a:cubicBezTo>
                <a:cubicBezTo>
                  <a:pt x="111" y="533"/>
                  <a:pt x="121" y="604"/>
                  <a:pt x="135" y="686"/>
                </a:cubicBezTo>
                <a:cubicBezTo>
                  <a:pt x="141" y="724"/>
                  <a:pt x="133" y="714"/>
                  <a:pt x="150" y="729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53269" name="Freeform 21"/>
          <p:cNvSpPr>
            <a:spLocks/>
          </p:cNvSpPr>
          <p:nvPr/>
        </p:nvSpPr>
        <p:spPr bwMode="auto">
          <a:xfrm>
            <a:off x="3505200" y="1524000"/>
            <a:ext cx="457200" cy="144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" y="15"/>
              </a:cxn>
              <a:cxn ang="0">
                <a:pos x="121" y="29"/>
              </a:cxn>
              <a:cxn ang="0">
                <a:pos x="150" y="93"/>
              </a:cxn>
              <a:cxn ang="0">
                <a:pos x="164" y="136"/>
              </a:cxn>
              <a:cxn ang="0">
                <a:pos x="150" y="272"/>
              </a:cxn>
              <a:cxn ang="0">
                <a:pos x="107" y="450"/>
              </a:cxn>
              <a:cxn ang="0">
                <a:pos x="135" y="686"/>
              </a:cxn>
              <a:cxn ang="0">
                <a:pos x="150" y="729"/>
              </a:cxn>
            </a:cxnLst>
            <a:rect l="0" t="0" r="r" b="b"/>
            <a:pathLst>
              <a:path w="164" h="729">
                <a:moveTo>
                  <a:pt x="0" y="0"/>
                </a:moveTo>
                <a:cubicBezTo>
                  <a:pt x="26" y="5"/>
                  <a:pt x="52" y="8"/>
                  <a:pt x="78" y="15"/>
                </a:cubicBezTo>
                <a:cubicBezTo>
                  <a:pt x="92" y="18"/>
                  <a:pt x="121" y="29"/>
                  <a:pt x="121" y="29"/>
                </a:cubicBezTo>
                <a:cubicBezTo>
                  <a:pt x="134" y="49"/>
                  <a:pt x="141" y="69"/>
                  <a:pt x="150" y="93"/>
                </a:cubicBezTo>
                <a:cubicBezTo>
                  <a:pt x="154" y="107"/>
                  <a:pt x="164" y="136"/>
                  <a:pt x="164" y="136"/>
                </a:cubicBezTo>
                <a:cubicBezTo>
                  <a:pt x="160" y="181"/>
                  <a:pt x="161" y="227"/>
                  <a:pt x="150" y="272"/>
                </a:cubicBezTo>
                <a:cubicBezTo>
                  <a:pt x="133" y="332"/>
                  <a:pt x="115" y="387"/>
                  <a:pt x="107" y="450"/>
                </a:cubicBezTo>
                <a:cubicBezTo>
                  <a:pt x="111" y="533"/>
                  <a:pt x="121" y="604"/>
                  <a:pt x="135" y="686"/>
                </a:cubicBezTo>
                <a:cubicBezTo>
                  <a:pt x="141" y="724"/>
                  <a:pt x="133" y="714"/>
                  <a:pt x="150" y="729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53270" name="Freeform 22"/>
          <p:cNvSpPr>
            <a:spLocks/>
          </p:cNvSpPr>
          <p:nvPr/>
        </p:nvSpPr>
        <p:spPr bwMode="auto">
          <a:xfrm>
            <a:off x="7745413" y="2392363"/>
            <a:ext cx="979487" cy="2676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1" y="107"/>
              </a:cxn>
              <a:cxn ang="0">
                <a:pos x="335" y="193"/>
              </a:cxn>
              <a:cxn ang="0">
                <a:pos x="350" y="215"/>
              </a:cxn>
              <a:cxn ang="0">
                <a:pos x="371" y="329"/>
              </a:cxn>
              <a:cxn ang="0">
                <a:pos x="185" y="729"/>
              </a:cxn>
              <a:cxn ang="0">
                <a:pos x="314" y="1393"/>
              </a:cxn>
              <a:cxn ang="0">
                <a:pos x="357" y="1379"/>
              </a:cxn>
              <a:cxn ang="0">
                <a:pos x="364" y="1358"/>
              </a:cxn>
              <a:cxn ang="0">
                <a:pos x="428" y="1215"/>
              </a:cxn>
              <a:cxn ang="0">
                <a:pos x="500" y="1122"/>
              </a:cxn>
              <a:cxn ang="0">
                <a:pos x="471" y="929"/>
              </a:cxn>
              <a:cxn ang="0">
                <a:pos x="435" y="843"/>
              </a:cxn>
              <a:cxn ang="0">
                <a:pos x="457" y="765"/>
              </a:cxn>
              <a:cxn ang="0">
                <a:pos x="493" y="700"/>
              </a:cxn>
              <a:cxn ang="0">
                <a:pos x="593" y="822"/>
              </a:cxn>
              <a:cxn ang="0">
                <a:pos x="550" y="1158"/>
              </a:cxn>
              <a:cxn ang="0">
                <a:pos x="578" y="1386"/>
              </a:cxn>
              <a:cxn ang="0">
                <a:pos x="571" y="1429"/>
              </a:cxn>
              <a:cxn ang="0">
                <a:pos x="557" y="1472"/>
              </a:cxn>
              <a:cxn ang="0">
                <a:pos x="585" y="1636"/>
              </a:cxn>
              <a:cxn ang="0">
                <a:pos x="600" y="1686"/>
              </a:cxn>
            </a:cxnLst>
            <a:rect l="0" t="0" r="r" b="b"/>
            <a:pathLst>
              <a:path w="617" h="1686">
                <a:moveTo>
                  <a:pt x="0" y="0"/>
                </a:moveTo>
                <a:cubicBezTo>
                  <a:pt x="92" y="30"/>
                  <a:pt x="175" y="83"/>
                  <a:pt x="271" y="107"/>
                </a:cubicBezTo>
                <a:cubicBezTo>
                  <a:pt x="301" y="127"/>
                  <a:pt x="313" y="161"/>
                  <a:pt x="335" y="193"/>
                </a:cubicBezTo>
                <a:cubicBezTo>
                  <a:pt x="340" y="200"/>
                  <a:pt x="350" y="215"/>
                  <a:pt x="350" y="215"/>
                </a:cubicBezTo>
                <a:cubicBezTo>
                  <a:pt x="368" y="290"/>
                  <a:pt x="361" y="252"/>
                  <a:pt x="371" y="329"/>
                </a:cubicBezTo>
                <a:cubicBezTo>
                  <a:pt x="357" y="475"/>
                  <a:pt x="318" y="644"/>
                  <a:pt x="185" y="729"/>
                </a:cubicBezTo>
                <a:cubicBezTo>
                  <a:pt x="151" y="934"/>
                  <a:pt x="233" y="1196"/>
                  <a:pt x="314" y="1393"/>
                </a:cubicBezTo>
                <a:cubicBezTo>
                  <a:pt x="328" y="1388"/>
                  <a:pt x="344" y="1387"/>
                  <a:pt x="357" y="1379"/>
                </a:cubicBezTo>
                <a:cubicBezTo>
                  <a:pt x="363" y="1374"/>
                  <a:pt x="361" y="1364"/>
                  <a:pt x="364" y="1358"/>
                </a:cubicBezTo>
                <a:cubicBezTo>
                  <a:pt x="374" y="1331"/>
                  <a:pt x="410" y="1237"/>
                  <a:pt x="428" y="1215"/>
                </a:cubicBezTo>
                <a:cubicBezTo>
                  <a:pt x="451" y="1183"/>
                  <a:pt x="477" y="1153"/>
                  <a:pt x="500" y="1122"/>
                </a:cubicBezTo>
                <a:cubicBezTo>
                  <a:pt x="514" y="1062"/>
                  <a:pt x="489" y="985"/>
                  <a:pt x="471" y="929"/>
                </a:cubicBezTo>
                <a:cubicBezTo>
                  <a:pt x="461" y="900"/>
                  <a:pt x="456" y="863"/>
                  <a:pt x="435" y="843"/>
                </a:cubicBezTo>
                <a:cubicBezTo>
                  <a:pt x="415" y="792"/>
                  <a:pt x="419" y="800"/>
                  <a:pt x="457" y="765"/>
                </a:cubicBezTo>
                <a:cubicBezTo>
                  <a:pt x="464" y="741"/>
                  <a:pt x="493" y="700"/>
                  <a:pt x="493" y="700"/>
                </a:cubicBezTo>
                <a:cubicBezTo>
                  <a:pt x="546" y="713"/>
                  <a:pt x="569" y="775"/>
                  <a:pt x="593" y="822"/>
                </a:cubicBezTo>
                <a:cubicBezTo>
                  <a:pt x="617" y="921"/>
                  <a:pt x="607" y="1067"/>
                  <a:pt x="550" y="1158"/>
                </a:cubicBezTo>
                <a:cubicBezTo>
                  <a:pt x="527" y="1242"/>
                  <a:pt x="533" y="1310"/>
                  <a:pt x="578" y="1386"/>
                </a:cubicBezTo>
                <a:cubicBezTo>
                  <a:pt x="575" y="1400"/>
                  <a:pt x="574" y="1414"/>
                  <a:pt x="571" y="1429"/>
                </a:cubicBezTo>
                <a:cubicBezTo>
                  <a:pt x="567" y="1443"/>
                  <a:pt x="557" y="1472"/>
                  <a:pt x="557" y="1472"/>
                </a:cubicBezTo>
                <a:cubicBezTo>
                  <a:pt x="566" y="1526"/>
                  <a:pt x="566" y="1583"/>
                  <a:pt x="585" y="1636"/>
                </a:cubicBezTo>
                <a:cubicBezTo>
                  <a:pt x="600" y="1681"/>
                  <a:pt x="600" y="1663"/>
                  <a:pt x="600" y="1686"/>
                </a:cubicBezTo>
              </a:path>
            </a:pathLst>
          </a:custGeom>
          <a:noFill/>
          <a:ln w="28575" cap="flat" cmpd="sng">
            <a:solidFill>
              <a:srgbClr val="000099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53271" name="Freeform 23"/>
          <p:cNvSpPr>
            <a:spLocks/>
          </p:cNvSpPr>
          <p:nvPr/>
        </p:nvSpPr>
        <p:spPr bwMode="auto">
          <a:xfrm>
            <a:off x="2057400" y="2209800"/>
            <a:ext cx="180975" cy="284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" y="129"/>
              </a:cxn>
              <a:cxn ang="0">
                <a:pos x="93" y="157"/>
              </a:cxn>
              <a:cxn ang="0">
                <a:pos x="114" y="179"/>
              </a:cxn>
            </a:cxnLst>
            <a:rect l="0" t="0" r="r" b="b"/>
            <a:pathLst>
              <a:path w="114" h="179">
                <a:moveTo>
                  <a:pt x="0" y="0"/>
                </a:moveTo>
                <a:cubicBezTo>
                  <a:pt x="22" y="45"/>
                  <a:pt x="52" y="85"/>
                  <a:pt x="78" y="129"/>
                </a:cubicBezTo>
                <a:cubicBezTo>
                  <a:pt x="83" y="138"/>
                  <a:pt x="86" y="148"/>
                  <a:pt x="93" y="157"/>
                </a:cubicBezTo>
                <a:cubicBezTo>
                  <a:pt x="98" y="165"/>
                  <a:pt x="114" y="179"/>
                  <a:pt x="114" y="179"/>
                </a:cubicBezTo>
              </a:path>
            </a:pathLst>
          </a:custGeom>
          <a:noFill/>
          <a:ln w="38100" cap="flat" cmpd="sng">
            <a:solidFill>
              <a:srgbClr val="0099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53272" name="Freeform 24"/>
          <p:cNvSpPr>
            <a:spLocks/>
          </p:cNvSpPr>
          <p:nvPr/>
        </p:nvSpPr>
        <p:spPr bwMode="auto">
          <a:xfrm>
            <a:off x="7315200" y="3657600"/>
            <a:ext cx="180975" cy="284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" y="129"/>
              </a:cxn>
              <a:cxn ang="0">
                <a:pos x="93" y="157"/>
              </a:cxn>
              <a:cxn ang="0">
                <a:pos x="114" y="179"/>
              </a:cxn>
            </a:cxnLst>
            <a:rect l="0" t="0" r="r" b="b"/>
            <a:pathLst>
              <a:path w="114" h="179">
                <a:moveTo>
                  <a:pt x="0" y="0"/>
                </a:moveTo>
                <a:cubicBezTo>
                  <a:pt x="22" y="45"/>
                  <a:pt x="52" y="85"/>
                  <a:pt x="78" y="129"/>
                </a:cubicBezTo>
                <a:cubicBezTo>
                  <a:pt x="83" y="138"/>
                  <a:pt x="86" y="148"/>
                  <a:pt x="93" y="157"/>
                </a:cubicBezTo>
                <a:cubicBezTo>
                  <a:pt x="98" y="165"/>
                  <a:pt x="114" y="179"/>
                  <a:pt x="114" y="179"/>
                </a:cubicBezTo>
              </a:path>
            </a:pathLst>
          </a:custGeom>
          <a:noFill/>
          <a:ln w="38100" cap="flat" cmpd="sng">
            <a:solidFill>
              <a:srgbClr val="0099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53273" name="Freeform 25"/>
          <p:cNvSpPr>
            <a:spLocks/>
          </p:cNvSpPr>
          <p:nvPr/>
        </p:nvSpPr>
        <p:spPr bwMode="auto">
          <a:xfrm>
            <a:off x="5638800" y="3124200"/>
            <a:ext cx="180975" cy="284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" y="129"/>
              </a:cxn>
              <a:cxn ang="0">
                <a:pos x="93" y="157"/>
              </a:cxn>
              <a:cxn ang="0">
                <a:pos x="114" y="179"/>
              </a:cxn>
            </a:cxnLst>
            <a:rect l="0" t="0" r="r" b="b"/>
            <a:pathLst>
              <a:path w="114" h="179">
                <a:moveTo>
                  <a:pt x="0" y="0"/>
                </a:moveTo>
                <a:cubicBezTo>
                  <a:pt x="22" y="45"/>
                  <a:pt x="52" y="85"/>
                  <a:pt x="78" y="129"/>
                </a:cubicBezTo>
                <a:cubicBezTo>
                  <a:pt x="83" y="138"/>
                  <a:pt x="86" y="148"/>
                  <a:pt x="93" y="157"/>
                </a:cubicBezTo>
                <a:cubicBezTo>
                  <a:pt x="98" y="165"/>
                  <a:pt x="114" y="179"/>
                  <a:pt x="114" y="179"/>
                </a:cubicBezTo>
              </a:path>
            </a:pathLst>
          </a:custGeom>
          <a:noFill/>
          <a:ln w="38100" cap="flat" cmpd="sng">
            <a:solidFill>
              <a:srgbClr val="0099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53274" name="Freeform 26"/>
          <p:cNvSpPr>
            <a:spLocks/>
          </p:cNvSpPr>
          <p:nvPr/>
        </p:nvSpPr>
        <p:spPr bwMode="auto">
          <a:xfrm>
            <a:off x="3962400" y="2971800"/>
            <a:ext cx="180975" cy="284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" y="129"/>
              </a:cxn>
              <a:cxn ang="0">
                <a:pos x="93" y="157"/>
              </a:cxn>
              <a:cxn ang="0">
                <a:pos x="114" y="179"/>
              </a:cxn>
            </a:cxnLst>
            <a:rect l="0" t="0" r="r" b="b"/>
            <a:pathLst>
              <a:path w="114" h="179">
                <a:moveTo>
                  <a:pt x="0" y="0"/>
                </a:moveTo>
                <a:cubicBezTo>
                  <a:pt x="22" y="45"/>
                  <a:pt x="52" y="85"/>
                  <a:pt x="78" y="129"/>
                </a:cubicBezTo>
                <a:cubicBezTo>
                  <a:pt x="83" y="138"/>
                  <a:pt x="86" y="148"/>
                  <a:pt x="93" y="157"/>
                </a:cubicBezTo>
                <a:cubicBezTo>
                  <a:pt x="98" y="165"/>
                  <a:pt x="114" y="179"/>
                  <a:pt x="114" y="179"/>
                </a:cubicBezTo>
              </a:path>
            </a:pathLst>
          </a:custGeom>
          <a:noFill/>
          <a:ln w="38100" cap="flat" cmpd="sng">
            <a:solidFill>
              <a:srgbClr val="0099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53275" name="Freeform 27"/>
          <p:cNvSpPr>
            <a:spLocks/>
          </p:cNvSpPr>
          <p:nvPr/>
        </p:nvSpPr>
        <p:spPr bwMode="auto">
          <a:xfrm>
            <a:off x="8686800" y="4953000"/>
            <a:ext cx="76200" cy="381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" y="129"/>
              </a:cxn>
              <a:cxn ang="0">
                <a:pos x="93" y="157"/>
              </a:cxn>
              <a:cxn ang="0">
                <a:pos x="114" y="179"/>
              </a:cxn>
            </a:cxnLst>
            <a:rect l="0" t="0" r="r" b="b"/>
            <a:pathLst>
              <a:path w="114" h="179">
                <a:moveTo>
                  <a:pt x="0" y="0"/>
                </a:moveTo>
                <a:cubicBezTo>
                  <a:pt x="22" y="45"/>
                  <a:pt x="52" y="85"/>
                  <a:pt x="78" y="129"/>
                </a:cubicBezTo>
                <a:cubicBezTo>
                  <a:pt x="83" y="138"/>
                  <a:pt x="86" y="148"/>
                  <a:pt x="93" y="157"/>
                </a:cubicBezTo>
                <a:cubicBezTo>
                  <a:pt x="98" y="165"/>
                  <a:pt x="114" y="179"/>
                  <a:pt x="114" y="179"/>
                </a:cubicBezTo>
              </a:path>
            </a:pathLst>
          </a:custGeom>
          <a:noFill/>
          <a:ln w="38100" cap="flat" cmpd="sng">
            <a:solidFill>
              <a:srgbClr val="0099FF"/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53276" name="Text Box 28"/>
          <p:cNvSpPr txBox="1">
            <a:spLocks noChangeArrowheads="1"/>
          </p:cNvSpPr>
          <p:nvPr/>
        </p:nvSpPr>
        <p:spPr bwMode="auto">
          <a:xfrm>
            <a:off x="685800" y="3581400"/>
            <a:ext cx="2514600" cy="9461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Helvetica" pitchFamily="84" charset="0"/>
              </a:rPr>
              <a:t>SRP &amp; SRP Receptor</a:t>
            </a:r>
            <a:endParaRPr lang="en-US" sz="3200">
              <a:solidFill>
                <a:srgbClr val="000000"/>
              </a:solidFill>
              <a:latin typeface="Helvetica" pitchFamily="84" charset="0"/>
            </a:endParaRPr>
          </a:p>
        </p:txBody>
      </p:sp>
      <p:sp>
        <p:nvSpPr>
          <p:cNvPr id="53277" name="Text Box 29"/>
          <p:cNvSpPr txBox="1">
            <a:spLocks noChangeArrowheads="1"/>
          </p:cNvSpPr>
          <p:nvPr/>
        </p:nvSpPr>
        <p:spPr bwMode="auto">
          <a:xfrm>
            <a:off x="5257800" y="3657600"/>
            <a:ext cx="2209800" cy="137318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Helvetica" pitchFamily="84" charset="0"/>
              </a:rPr>
              <a:t>Complete (nascent) Polypeptide</a:t>
            </a:r>
            <a:endParaRPr lang="en-US" sz="3200">
              <a:solidFill>
                <a:srgbClr val="000000"/>
              </a:solidFill>
              <a:latin typeface="Helvetica" pitchFamily="84" charset="0"/>
            </a:endParaRPr>
          </a:p>
        </p:txBody>
      </p:sp>
      <p:sp>
        <p:nvSpPr>
          <p:cNvPr id="53278" name="Text Box 30"/>
          <p:cNvSpPr txBox="1">
            <a:spLocks noChangeArrowheads="1"/>
          </p:cNvSpPr>
          <p:nvPr/>
        </p:nvSpPr>
        <p:spPr bwMode="auto">
          <a:xfrm>
            <a:off x="990600" y="533400"/>
            <a:ext cx="5638800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rgbClr val="000000"/>
              </a:solidFill>
              <a:latin typeface="Helvetica" pitchFamily="84" charset="0"/>
            </a:endParaRPr>
          </a:p>
        </p:txBody>
      </p:sp>
      <p:sp>
        <p:nvSpPr>
          <p:cNvPr id="53279" name="Text Box 31"/>
          <p:cNvSpPr txBox="1">
            <a:spLocks noChangeArrowheads="1"/>
          </p:cNvSpPr>
          <p:nvPr/>
        </p:nvSpPr>
        <p:spPr bwMode="auto">
          <a:xfrm>
            <a:off x="914400" y="304800"/>
            <a:ext cx="63246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u="sng">
                <a:solidFill>
                  <a:srgbClr val="000000"/>
                </a:solidFill>
                <a:latin typeface="Helvetica" pitchFamily="84" charset="0"/>
              </a:rPr>
              <a:t>Experiment 3</a:t>
            </a:r>
            <a:endParaRPr lang="en-US" sz="3200" u="sng">
              <a:solidFill>
                <a:srgbClr val="000000"/>
              </a:solidFill>
              <a:latin typeface="Helvetica" pitchFamily="84" charset="0"/>
            </a:endParaRPr>
          </a:p>
        </p:txBody>
      </p:sp>
      <p:sp>
        <p:nvSpPr>
          <p:cNvPr id="53280" name="Freeform 32"/>
          <p:cNvSpPr>
            <a:spLocks/>
          </p:cNvSpPr>
          <p:nvPr/>
        </p:nvSpPr>
        <p:spPr bwMode="auto">
          <a:xfrm>
            <a:off x="2057400" y="1905000"/>
            <a:ext cx="509588" cy="736600"/>
          </a:xfrm>
          <a:custGeom>
            <a:avLst/>
            <a:gdLst/>
            <a:ahLst/>
            <a:cxnLst>
              <a:cxn ang="0">
                <a:pos x="92" y="7"/>
              </a:cxn>
              <a:cxn ang="0">
                <a:pos x="21" y="36"/>
              </a:cxn>
              <a:cxn ang="0">
                <a:pos x="21" y="136"/>
              </a:cxn>
              <a:cxn ang="0">
                <a:pos x="49" y="178"/>
              </a:cxn>
              <a:cxn ang="0">
                <a:pos x="71" y="257"/>
              </a:cxn>
              <a:cxn ang="0">
                <a:pos x="135" y="336"/>
              </a:cxn>
              <a:cxn ang="0">
                <a:pos x="192" y="464"/>
              </a:cxn>
              <a:cxn ang="0">
                <a:pos x="278" y="400"/>
              </a:cxn>
              <a:cxn ang="0">
                <a:pos x="321" y="278"/>
              </a:cxn>
              <a:cxn ang="0">
                <a:pos x="278" y="228"/>
              </a:cxn>
              <a:cxn ang="0">
                <a:pos x="192" y="171"/>
              </a:cxn>
              <a:cxn ang="0">
                <a:pos x="164" y="71"/>
              </a:cxn>
              <a:cxn ang="0">
                <a:pos x="107" y="0"/>
              </a:cxn>
              <a:cxn ang="0">
                <a:pos x="92" y="7"/>
              </a:cxn>
            </a:cxnLst>
            <a:rect l="0" t="0" r="r" b="b"/>
            <a:pathLst>
              <a:path w="321" h="464">
                <a:moveTo>
                  <a:pt x="92" y="7"/>
                </a:moveTo>
                <a:cubicBezTo>
                  <a:pt x="61" y="13"/>
                  <a:pt x="42" y="13"/>
                  <a:pt x="21" y="36"/>
                </a:cubicBezTo>
                <a:cubicBezTo>
                  <a:pt x="8" y="73"/>
                  <a:pt x="0" y="97"/>
                  <a:pt x="21" y="136"/>
                </a:cubicBezTo>
                <a:cubicBezTo>
                  <a:pt x="29" y="150"/>
                  <a:pt x="43" y="162"/>
                  <a:pt x="49" y="178"/>
                </a:cubicBezTo>
                <a:cubicBezTo>
                  <a:pt x="57" y="202"/>
                  <a:pt x="56" y="235"/>
                  <a:pt x="71" y="257"/>
                </a:cubicBezTo>
                <a:cubicBezTo>
                  <a:pt x="88" y="283"/>
                  <a:pt x="112" y="311"/>
                  <a:pt x="135" y="336"/>
                </a:cubicBezTo>
                <a:cubicBezTo>
                  <a:pt x="152" y="387"/>
                  <a:pt x="143" y="431"/>
                  <a:pt x="192" y="464"/>
                </a:cubicBezTo>
                <a:cubicBezTo>
                  <a:pt x="224" y="453"/>
                  <a:pt x="253" y="424"/>
                  <a:pt x="278" y="400"/>
                </a:cubicBezTo>
                <a:cubicBezTo>
                  <a:pt x="302" y="351"/>
                  <a:pt x="308" y="328"/>
                  <a:pt x="321" y="278"/>
                </a:cubicBezTo>
                <a:cubicBezTo>
                  <a:pt x="311" y="239"/>
                  <a:pt x="308" y="246"/>
                  <a:pt x="278" y="228"/>
                </a:cubicBezTo>
                <a:cubicBezTo>
                  <a:pt x="249" y="210"/>
                  <a:pt x="223" y="181"/>
                  <a:pt x="192" y="171"/>
                </a:cubicBezTo>
                <a:cubicBezTo>
                  <a:pt x="150" y="109"/>
                  <a:pt x="152" y="173"/>
                  <a:pt x="164" y="71"/>
                </a:cubicBezTo>
                <a:cubicBezTo>
                  <a:pt x="155" y="38"/>
                  <a:pt x="139" y="10"/>
                  <a:pt x="107" y="0"/>
                </a:cubicBezTo>
                <a:cubicBezTo>
                  <a:pt x="82" y="7"/>
                  <a:pt x="77" y="7"/>
                  <a:pt x="92" y="7"/>
                </a:cubicBezTo>
                <a:close/>
              </a:path>
            </a:pathLst>
          </a:cu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53281" name="Freeform 33"/>
          <p:cNvSpPr>
            <a:spLocks/>
          </p:cNvSpPr>
          <p:nvPr/>
        </p:nvSpPr>
        <p:spPr bwMode="auto">
          <a:xfrm>
            <a:off x="3429000" y="3657600"/>
            <a:ext cx="515938" cy="590550"/>
          </a:xfrm>
          <a:custGeom>
            <a:avLst/>
            <a:gdLst/>
            <a:ahLst/>
            <a:cxnLst>
              <a:cxn ang="0">
                <a:pos x="4" y="107"/>
              </a:cxn>
              <a:cxn ang="0">
                <a:pos x="119" y="186"/>
              </a:cxn>
              <a:cxn ang="0">
                <a:pos x="176" y="164"/>
              </a:cxn>
              <a:cxn ang="0">
                <a:pos x="226" y="86"/>
              </a:cxn>
              <a:cxn ang="0">
                <a:pos x="254" y="0"/>
              </a:cxn>
              <a:cxn ang="0">
                <a:pos x="283" y="171"/>
              </a:cxn>
              <a:cxn ang="0">
                <a:pos x="176" y="357"/>
              </a:cxn>
              <a:cxn ang="0">
                <a:pos x="140" y="336"/>
              </a:cxn>
              <a:cxn ang="0">
                <a:pos x="111" y="300"/>
              </a:cxn>
              <a:cxn ang="0">
                <a:pos x="40" y="221"/>
              </a:cxn>
              <a:cxn ang="0">
                <a:pos x="19" y="179"/>
              </a:cxn>
              <a:cxn ang="0">
                <a:pos x="4" y="164"/>
              </a:cxn>
              <a:cxn ang="0">
                <a:pos x="4" y="107"/>
              </a:cxn>
            </a:cxnLst>
            <a:rect l="0" t="0" r="r" b="b"/>
            <a:pathLst>
              <a:path w="325" h="372">
                <a:moveTo>
                  <a:pt x="4" y="107"/>
                </a:moveTo>
                <a:cubicBezTo>
                  <a:pt x="19" y="169"/>
                  <a:pt x="65" y="168"/>
                  <a:pt x="119" y="186"/>
                </a:cubicBezTo>
                <a:cubicBezTo>
                  <a:pt x="141" y="181"/>
                  <a:pt x="160" y="182"/>
                  <a:pt x="176" y="164"/>
                </a:cubicBezTo>
                <a:cubicBezTo>
                  <a:pt x="198" y="138"/>
                  <a:pt x="202" y="107"/>
                  <a:pt x="226" y="86"/>
                </a:cubicBezTo>
                <a:cubicBezTo>
                  <a:pt x="236" y="52"/>
                  <a:pt x="247" y="37"/>
                  <a:pt x="254" y="0"/>
                </a:cubicBezTo>
                <a:cubicBezTo>
                  <a:pt x="271" y="52"/>
                  <a:pt x="275" y="115"/>
                  <a:pt x="283" y="171"/>
                </a:cubicBezTo>
                <a:cubicBezTo>
                  <a:pt x="275" y="372"/>
                  <a:pt x="325" y="370"/>
                  <a:pt x="176" y="357"/>
                </a:cubicBezTo>
                <a:cubicBezTo>
                  <a:pt x="130" y="314"/>
                  <a:pt x="194" y="370"/>
                  <a:pt x="140" y="336"/>
                </a:cubicBezTo>
                <a:cubicBezTo>
                  <a:pt x="129" y="329"/>
                  <a:pt x="117" y="307"/>
                  <a:pt x="111" y="300"/>
                </a:cubicBezTo>
                <a:cubicBezTo>
                  <a:pt x="88" y="273"/>
                  <a:pt x="63" y="246"/>
                  <a:pt x="40" y="221"/>
                </a:cubicBezTo>
                <a:cubicBezTo>
                  <a:pt x="32" y="199"/>
                  <a:pt x="34" y="198"/>
                  <a:pt x="19" y="179"/>
                </a:cubicBezTo>
                <a:cubicBezTo>
                  <a:pt x="14" y="173"/>
                  <a:pt x="5" y="170"/>
                  <a:pt x="4" y="164"/>
                </a:cubicBezTo>
                <a:cubicBezTo>
                  <a:pt x="0" y="145"/>
                  <a:pt x="4" y="126"/>
                  <a:pt x="4" y="107"/>
                </a:cubicBezTo>
                <a:close/>
              </a:path>
            </a:pathLst>
          </a:custGeom>
          <a:solidFill>
            <a:srgbClr val="003300"/>
          </a:solidFill>
          <a:ln w="19050" cap="flat" cmpd="sng">
            <a:solidFill>
              <a:srgbClr val="0033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53282" name="Freeform 34"/>
          <p:cNvSpPr>
            <a:spLocks/>
          </p:cNvSpPr>
          <p:nvPr/>
        </p:nvSpPr>
        <p:spPr bwMode="auto">
          <a:xfrm>
            <a:off x="3276600" y="3124200"/>
            <a:ext cx="509588" cy="736600"/>
          </a:xfrm>
          <a:custGeom>
            <a:avLst/>
            <a:gdLst/>
            <a:ahLst/>
            <a:cxnLst>
              <a:cxn ang="0">
                <a:pos x="92" y="7"/>
              </a:cxn>
              <a:cxn ang="0">
                <a:pos x="21" y="36"/>
              </a:cxn>
              <a:cxn ang="0">
                <a:pos x="21" y="136"/>
              </a:cxn>
              <a:cxn ang="0">
                <a:pos x="49" y="178"/>
              </a:cxn>
              <a:cxn ang="0">
                <a:pos x="71" y="257"/>
              </a:cxn>
              <a:cxn ang="0">
                <a:pos x="135" y="336"/>
              </a:cxn>
              <a:cxn ang="0">
                <a:pos x="192" y="464"/>
              </a:cxn>
              <a:cxn ang="0">
                <a:pos x="278" y="400"/>
              </a:cxn>
              <a:cxn ang="0">
                <a:pos x="321" y="278"/>
              </a:cxn>
              <a:cxn ang="0">
                <a:pos x="278" y="228"/>
              </a:cxn>
              <a:cxn ang="0">
                <a:pos x="192" y="171"/>
              </a:cxn>
              <a:cxn ang="0">
                <a:pos x="164" y="71"/>
              </a:cxn>
              <a:cxn ang="0">
                <a:pos x="107" y="0"/>
              </a:cxn>
              <a:cxn ang="0">
                <a:pos x="92" y="7"/>
              </a:cxn>
            </a:cxnLst>
            <a:rect l="0" t="0" r="r" b="b"/>
            <a:pathLst>
              <a:path w="321" h="464">
                <a:moveTo>
                  <a:pt x="92" y="7"/>
                </a:moveTo>
                <a:cubicBezTo>
                  <a:pt x="61" y="13"/>
                  <a:pt x="42" y="13"/>
                  <a:pt x="21" y="36"/>
                </a:cubicBezTo>
                <a:cubicBezTo>
                  <a:pt x="8" y="73"/>
                  <a:pt x="0" y="97"/>
                  <a:pt x="21" y="136"/>
                </a:cubicBezTo>
                <a:cubicBezTo>
                  <a:pt x="29" y="150"/>
                  <a:pt x="43" y="162"/>
                  <a:pt x="49" y="178"/>
                </a:cubicBezTo>
                <a:cubicBezTo>
                  <a:pt x="57" y="202"/>
                  <a:pt x="56" y="235"/>
                  <a:pt x="71" y="257"/>
                </a:cubicBezTo>
                <a:cubicBezTo>
                  <a:pt x="88" y="283"/>
                  <a:pt x="112" y="311"/>
                  <a:pt x="135" y="336"/>
                </a:cubicBezTo>
                <a:cubicBezTo>
                  <a:pt x="152" y="387"/>
                  <a:pt x="143" y="431"/>
                  <a:pt x="192" y="464"/>
                </a:cubicBezTo>
                <a:cubicBezTo>
                  <a:pt x="224" y="453"/>
                  <a:pt x="253" y="424"/>
                  <a:pt x="278" y="400"/>
                </a:cubicBezTo>
                <a:cubicBezTo>
                  <a:pt x="302" y="351"/>
                  <a:pt x="308" y="328"/>
                  <a:pt x="321" y="278"/>
                </a:cubicBezTo>
                <a:cubicBezTo>
                  <a:pt x="311" y="239"/>
                  <a:pt x="308" y="246"/>
                  <a:pt x="278" y="228"/>
                </a:cubicBezTo>
                <a:cubicBezTo>
                  <a:pt x="249" y="210"/>
                  <a:pt x="223" y="181"/>
                  <a:pt x="192" y="171"/>
                </a:cubicBezTo>
                <a:cubicBezTo>
                  <a:pt x="150" y="109"/>
                  <a:pt x="152" y="173"/>
                  <a:pt x="164" y="71"/>
                </a:cubicBezTo>
                <a:cubicBezTo>
                  <a:pt x="155" y="38"/>
                  <a:pt x="139" y="10"/>
                  <a:pt x="107" y="0"/>
                </a:cubicBezTo>
                <a:cubicBezTo>
                  <a:pt x="82" y="7"/>
                  <a:pt x="77" y="7"/>
                  <a:pt x="92" y="7"/>
                </a:cubicBezTo>
                <a:close/>
              </a:path>
            </a:pathLst>
          </a:custGeom>
          <a:solidFill>
            <a:srgbClr val="000000"/>
          </a:solidFill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53283" name="Line 35"/>
          <p:cNvSpPr>
            <a:spLocks noChangeShapeType="1"/>
          </p:cNvSpPr>
          <p:nvPr/>
        </p:nvSpPr>
        <p:spPr bwMode="auto">
          <a:xfrm flipV="1">
            <a:off x="2743200" y="3962400"/>
            <a:ext cx="609600" cy="152400"/>
          </a:xfrm>
          <a:prstGeom prst="line">
            <a:avLst/>
          </a:prstGeom>
          <a:noFill/>
          <a:ln w="38100">
            <a:solidFill>
              <a:srgbClr val="0033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53284" name="Line 36"/>
          <p:cNvSpPr>
            <a:spLocks noChangeShapeType="1"/>
          </p:cNvSpPr>
          <p:nvPr/>
        </p:nvSpPr>
        <p:spPr bwMode="auto">
          <a:xfrm>
            <a:off x="2514600" y="2667000"/>
            <a:ext cx="685800" cy="457200"/>
          </a:xfrm>
          <a:prstGeom prst="line">
            <a:avLst/>
          </a:prstGeom>
          <a:noFill/>
          <a:ln w="38100">
            <a:solidFill>
              <a:srgbClr val="000000"/>
            </a:solidFill>
            <a:prstDash val="sysDot"/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53285" name="Text Box 37"/>
          <p:cNvSpPr txBox="1">
            <a:spLocks noChangeArrowheads="1"/>
          </p:cNvSpPr>
          <p:nvPr/>
        </p:nvSpPr>
        <p:spPr bwMode="auto">
          <a:xfrm>
            <a:off x="1066800" y="5257800"/>
            <a:ext cx="7086600" cy="1209675"/>
          </a:xfrm>
          <a:prstGeom prst="rect">
            <a:avLst/>
          </a:prstGeom>
          <a:noFill/>
          <a:ln w="190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-adding SRP, SRP receptor &amp; </a:t>
            </a:r>
            <a:r>
              <a:rPr lang="en-US" sz="3600" u="sng" dirty="0">
                <a:solidFill>
                  <a:srgbClr val="000000"/>
                </a:solidFill>
                <a:latin typeface="Helvetica" pitchFamily="84" charset="0"/>
              </a:rPr>
              <a:t>GTP</a:t>
            </a: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 leads to new elongation</a:t>
            </a:r>
            <a:endParaRPr lang="en-US" dirty="0">
              <a:solidFill>
                <a:srgbClr val="000000"/>
              </a:solidFill>
              <a:latin typeface="Helvetica" pitchFamily="84" charset="0"/>
            </a:endParaRPr>
          </a:p>
        </p:txBody>
      </p:sp>
      <p:sp>
        <p:nvSpPr>
          <p:cNvPr id="53286" name="Line 38"/>
          <p:cNvSpPr>
            <a:spLocks noChangeShapeType="1"/>
          </p:cNvSpPr>
          <p:nvPr/>
        </p:nvSpPr>
        <p:spPr bwMode="auto">
          <a:xfrm flipV="1">
            <a:off x="7239000" y="4343400"/>
            <a:ext cx="685800" cy="76200"/>
          </a:xfrm>
          <a:prstGeom prst="line">
            <a:avLst/>
          </a:prstGeom>
          <a:noFill/>
          <a:ln w="28575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53287" name="Line 39"/>
          <p:cNvSpPr>
            <a:spLocks noChangeShapeType="1"/>
          </p:cNvSpPr>
          <p:nvPr/>
        </p:nvSpPr>
        <p:spPr bwMode="auto">
          <a:xfrm flipV="1">
            <a:off x="1447800" y="2667000"/>
            <a:ext cx="762000" cy="990600"/>
          </a:xfrm>
          <a:prstGeom prst="line">
            <a:avLst/>
          </a:prstGeom>
          <a:noFill/>
          <a:ln w="3810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990600" y="304800"/>
            <a:ext cx="3048000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Helvetica" pitchFamily="84" charset="0"/>
              </a:rPr>
              <a:t>Part 4</a:t>
            </a:r>
          </a:p>
        </p:txBody>
      </p:sp>
      <p:sp>
        <p:nvSpPr>
          <p:cNvPr id="55299" name="Rectangle 3" descr="F17-15B"/>
          <p:cNvSpPr>
            <a:spLocks noChangeArrowheads="1"/>
          </p:cNvSpPr>
          <p:nvPr/>
        </p:nvSpPr>
        <p:spPr bwMode="auto">
          <a:xfrm>
            <a:off x="381000" y="838200"/>
            <a:ext cx="4495800" cy="57150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90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55300" name="Text Box 4"/>
          <p:cNvSpPr txBox="1">
            <a:spLocks noChangeArrowheads="1"/>
          </p:cNvSpPr>
          <p:nvPr/>
        </p:nvSpPr>
        <p:spPr bwMode="auto">
          <a:xfrm>
            <a:off x="5029200" y="609600"/>
            <a:ext cx="3810000" cy="54260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74510"/>
                  <a:invGamma/>
                </a:schemeClr>
              </a:gs>
            </a:gsLst>
            <a:lin ang="27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500">
                <a:solidFill>
                  <a:srgbClr val="000000"/>
                </a:solidFill>
                <a:latin typeface="Helvetica" pitchFamily="84" charset="0"/>
              </a:rPr>
              <a:t>-add SRP, GTP &amp; microsomes (containing a specific protease) produces a “processed polypeptide” without the 25-50 amino acids of signal sequence</a:t>
            </a:r>
            <a:endParaRPr lang="en-US" sz="3500">
              <a:latin typeface="Helvetica" pitchFamily="84" charset="0"/>
            </a:endParaRPr>
          </a:p>
        </p:txBody>
      </p:sp>
      <p:sp>
        <p:nvSpPr>
          <p:cNvPr id="55301" name="Rectangle 5"/>
          <p:cNvSpPr>
            <a:spLocks noChangeArrowheads="1"/>
          </p:cNvSpPr>
          <p:nvPr/>
        </p:nvSpPr>
        <p:spPr bwMode="auto">
          <a:xfrm rot="-980278">
            <a:off x="2362200" y="2057400"/>
            <a:ext cx="24717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>
                <a:latin typeface="Helvetica" pitchFamily="84" charset="0"/>
              </a:rPr>
              <a:t>Signal Peptidase</a:t>
            </a:r>
            <a:endParaRPr lang="en-US">
              <a:latin typeface="Times" pitchFamily="84" charset="0"/>
            </a:endParaRPr>
          </a:p>
        </p:txBody>
      </p:sp>
      <p:sp>
        <p:nvSpPr>
          <p:cNvPr id="55302" name="Line 6"/>
          <p:cNvSpPr>
            <a:spLocks noChangeShapeType="1"/>
          </p:cNvSpPr>
          <p:nvPr/>
        </p:nvSpPr>
        <p:spPr bwMode="auto">
          <a:xfrm flipH="1">
            <a:off x="914400" y="2057400"/>
            <a:ext cx="4495800" cy="144780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282" y="-16"/>
            <a:ext cx="8229600" cy="1143000"/>
          </a:xfrm>
        </p:spPr>
        <p:txBody>
          <a:bodyPr/>
          <a:lstStyle/>
          <a:p>
            <a:pPr algn="l"/>
            <a:r>
              <a:rPr lang="en-CA" b="1" dirty="0" smtClean="0"/>
              <a:t>How can we apply this?</a:t>
            </a:r>
            <a:endParaRPr lang="en-CA" b="1" dirty="0"/>
          </a:p>
        </p:txBody>
      </p:sp>
      <p:sp>
        <p:nvSpPr>
          <p:cNvPr id="4" name="Freeform 3"/>
          <p:cNvSpPr/>
          <p:nvPr/>
        </p:nvSpPr>
        <p:spPr>
          <a:xfrm>
            <a:off x="1000100" y="2571744"/>
            <a:ext cx="857256" cy="142876"/>
          </a:xfrm>
          <a:custGeom>
            <a:avLst/>
            <a:gdLst>
              <a:gd name="connsiteX0" fmla="*/ 0 w 1389530"/>
              <a:gd name="connsiteY0" fmla="*/ 212912 h 289112"/>
              <a:gd name="connsiteX1" fmla="*/ 416859 w 1389530"/>
              <a:gd name="connsiteY1" fmla="*/ 11206 h 289112"/>
              <a:gd name="connsiteX2" fmla="*/ 820270 w 1389530"/>
              <a:gd name="connsiteY2" fmla="*/ 280147 h 289112"/>
              <a:gd name="connsiteX3" fmla="*/ 1304365 w 1389530"/>
              <a:gd name="connsiteY3" fmla="*/ 64994 h 289112"/>
              <a:gd name="connsiteX4" fmla="*/ 1331259 w 1389530"/>
              <a:gd name="connsiteY4" fmla="*/ 38100 h 28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530" h="289112">
                <a:moveTo>
                  <a:pt x="0" y="212912"/>
                </a:moveTo>
                <a:cubicBezTo>
                  <a:pt x="140073" y="106456"/>
                  <a:pt x="280147" y="0"/>
                  <a:pt x="416859" y="11206"/>
                </a:cubicBezTo>
                <a:cubicBezTo>
                  <a:pt x="553571" y="22412"/>
                  <a:pt x="672352" y="271182"/>
                  <a:pt x="820270" y="280147"/>
                </a:cubicBezTo>
                <a:cubicBezTo>
                  <a:pt x="968188" y="289112"/>
                  <a:pt x="1219200" y="105335"/>
                  <a:pt x="1304365" y="64994"/>
                </a:cubicBezTo>
                <a:cubicBezTo>
                  <a:pt x="1389530" y="24653"/>
                  <a:pt x="1360394" y="31376"/>
                  <a:pt x="1331259" y="381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5" name="TextBox 4"/>
          <p:cNvSpPr txBox="1"/>
          <p:nvPr/>
        </p:nvSpPr>
        <p:spPr>
          <a:xfrm>
            <a:off x="1214414" y="2214554"/>
            <a:ext cx="4286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SS</a:t>
            </a:r>
            <a:endParaRPr lang="en-CA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1406" y="1324261"/>
            <a:ext cx="66437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400" dirty="0" smtClean="0"/>
              <a:t>-- 3 sizes of polypeptides can be produced:</a:t>
            </a:r>
            <a:endParaRPr lang="en-CA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57158" y="234528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1.</a:t>
            </a:r>
            <a:endParaRPr lang="en-CA" dirty="0"/>
          </a:p>
        </p:txBody>
      </p:sp>
      <p:sp>
        <p:nvSpPr>
          <p:cNvPr id="10" name="TextBox 9"/>
          <p:cNvSpPr txBox="1"/>
          <p:nvPr/>
        </p:nvSpPr>
        <p:spPr>
          <a:xfrm>
            <a:off x="357158" y="5059932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3.</a:t>
            </a:r>
            <a:endParaRPr lang="en-CA" dirty="0"/>
          </a:p>
        </p:txBody>
      </p:sp>
      <p:sp>
        <p:nvSpPr>
          <p:cNvPr id="11" name="Freeform 10"/>
          <p:cNvSpPr/>
          <p:nvPr/>
        </p:nvSpPr>
        <p:spPr>
          <a:xfrm>
            <a:off x="1000100" y="3857628"/>
            <a:ext cx="785818" cy="214314"/>
          </a:xfrm>
          <a:custGeom>
            <a:avLst/>
            <a:gdLst>
              <a:gd name="connsiteX0" fmla="*/ 0 w 1389530"/>
              <a:gd name="connsiteY0" fmla="*/ 212912 h 289112"/>
              <a:gd name="connsiteX1" fmla="*/ 416859 w 1389530"/>
              <a:gd name="connsiteY1" fmla="*/ 11206 h 289112"/>
              <a:gd name="connsiteX2" fmla="*/ 820270 w 1389530"/>
              <a:gd name="connsiteY2" fmla="*/ 280147 h 289112"/>
              <a:gd name="connsiteX3" fmla="*/ 1304365 w 1389530"/>
              <a:gd name="connsiteY3" fmla="*/ 64994 h 289112"/>
              <a:gd name="connsiteX4" fmla="*/ 1331259 w 1389530"/>
              <a:gd name="connsiteY4" fmla="*/ 38100 h 2891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89530" h="289112">
                <a:moveTo>
                  <a:pt x="0" y="212912"/>
                </a:moveTo>
                <a:cubicBezTo>
                  <a:pt x="140073" y="106456"/>
                  <a:pt x="280147" y="0"/>
                  <a:pt x="416859" y="11206"/>
                </a:cubicBezTo>
                <a:cubicBezTo>
                  <a:pt x="553571" y="22412"/>
                  <a:pt x="672352" y="271182"/>
                  <a:pt x="820270" y="280147"/>
                </a:cubicBezTo>
                <a:cubicBezTo>
                  <a:pt x="968188" y="289112"/>
                  <a:pt x="1219200" y="105335"/>
                  <a:pt x="1304365" y="64994"/>
                </a:cubicBezTo>
                <a:cubicBezTo>
                  <a:pt x="1389530" y="24653"/>
                  <a:pt x="1360394" y="31376"/>
                  <a:pt x="1331259" y="38100"/>
                </a:cubicBezTo>
              </a:path>
            </a:pathLst>
          </a:cu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3" name="Freeform 12"/>
          <p:cNvSpPr/>
          <p:nvPr/>
        </p:nvSpPr>
        <p:spPr>
          <a:xfrm>
            <a:off x="1761565" y="3857628"/>
            <a:ext cx="2568388" cy="239806"/>
          </a:xfrm>
          <a:custGeom>
            <a:avLst/>
            <a:gdLst>
              <a:gd name="connsiteX0" fmla="*/ 0 w 2568388"/>
              <a:gd name="connsiteY0" fmla="*/ 22412 h 239806"/>
              <a:gd name="connsiteX1" fmla="*/ 349623 w 2568388"/>
              <a:gd name="connsiteY1" fmla="*/ 197224 h 239806"/>
              <a:gd name="connsiteX2" fmla="*/ 658906 w 2568388"/>
              <a:gd name="connsiteY2" fmla="*/ 8965 h 239806"/>
              <a:gd name="connsiteX3" fmla="*/ 1035423 w 2568388"/>
              <a:gd name="connsiteY3" fmla="*/ 210671 h 239806"/>
              <a:gd name="connsiteX4" fmla="*/ 1331259 w 2568388"/>
              <a:gd name="connsiteY4" fmla="*/ 8965 h 239806"/>
              <a:gd name="connsiteX5" fmla="*/ 1667435 w 2568388"/>
              <a:gd name="connsiteY5" fmla="*/ 156883 h 239806"/>
              <a:gd name="connsiteX6" fmla="*/ 1936376 w 2568388"/>
              <a:gd name="connsiteY6" fmla="*/ 22412 h 239806"/>
              <a:gd name="connsiteX7" fmla="*/ 2339788 w 2568388"/>
              <a:gd name="connsiteY7" fmla="*/ 237565 h 239806"/>
              <a:gd name="connsiteX8" fmla="*/ 2568388 w 2568388"/>
              <a:gd name="connsiteY8" fmla="*/ 35859 h 23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8388" h="239806">
                <a:moveTo>
                  <a:pt x="0" y="22412"/>
                </a:moveTo>
                <a:cubicBezTo>
                  <a:pt x="119902" y="110938"/>
                  <a:pt x="239805" y="199465"/>
                  <a:pt x="349623" y="197224"/>
                </a:cubicBezTo>
                <a:cubicBezTo>
                  <a:pt x="459441" y="194983"/>
                  <a:pt x="544606" y="6724"/>
                  <a:pt x="658906" y="8965"/>
                </a:cubicBezTo>
                <a:cubicBezTo>
                  <a:pt x="773206" y="11206"/>
                  <a:pt x="923364" y="210671"/>
                  <a:pt x="1035423" y="210671"/>
                </a:cubicBezTo>
                <a:cubicBezTo>
                  <a:pt x="1147482" y="210671"/>
                  <a:pt x="1225924" y="17930"/>
                  <a:pt x="1331259" y="8965"/>
                </a:cubicBezTo>
                <a:cubicBezTo>
                  <a:pt x="1436594" y="0"/>
                  <a:pt x="1566582" y="154642"/>
                  <a:pt x="1667435" y="156883"/>
                </a:cubicBezTo>
                <a:cubicBezTo>
                  <a:pt x="1768288" y="159124"/>
                  <a:pt x="1824317" y="8965"/>
                  <a:pt x="1936376" y="22412"/>
                </a:cubicBezTo>
                <a:cubicBezTo>
                  <a:pt x="2048435" y="35859"/>
                  <a:pt x="2234453" y="235324"/>
                  <a:pt x="2339788" y="237565"/>
                </a:cubicBezTo>
                <a:cubicBezTo>
                  <a:pt x="2445123" y="239806"/>
                  <a:pt x="2506755" y="137832"/>
                  <a:pt x="2568388" y="3585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4" name="Freeform 13"/>
          <p:cNvSpPr/>
          <p:nvPr/>
        </p:nvSpPr>
        <p:spPr>
          <a:xfrm>
            <a:off x="932042" y="5189458"/>
            <a:ext cx="2568388" cy="239806"/>
          </a:xfrm>
          <a:custGeom>
            <a:avLst/>
            <a:gdLst>
              <a:gd name="connsiteX0" fmla="*/ 0 w 2568388"/>
              <a:gd name="connsiteY0" fmla="*/ 22412 h 239806"/>
              <a:gd name="connsiteX1" fmla="*/ 349623 w 2568388"/>
              <a:gd name="connsiteY1" fmla="*/ 197224 h 239806"/>
              <a:gd name="connsiteX2" fmla="*/ 658906 w 2568388"/>
              <a:gd name="connsiteY2" fmla="*/ 8965 h 239806"/>
              <a:gd name="connsiteX3" fmla="*/ 1035423 w 2568388"/>
              <a:gd name="connsiteY3" fmla="*/ 210671 h 239806"/>
              <a:gd name="connsiteX4" fmla="*/ 1331259 w 2568388"/>
              <a:gd name="connsiteY4" fmla="*/ 8965 h 239806"/>
              <a:gd name="connsiteX5" fmla="*/ 1667435 w 2568388"/>
              <a:gd name="connsiteY5" fmla="*/ 156883 h 239806"/>
              <a:gd name="connsiteX6" fmla="*/ 1936376 w 2568388"/>
              <a:gd name="connsiteY6" fmla="*/ 22412 h 239806"/>
              <a:gd name="connsiteX7" fmla="*/ 2339788 w 2568388"/>
              <a:gd name="connsiteY7" fmla="*/ 237565 h 239806"/>
              <a:gd name="connsiteX8" fmla="*/ 2568388 w 2568388"/>
              <a:gd name="connsiteY8" fmla="*/ 35859 h 23980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568388" h="239806">
                <a:moveTo>
                  <a:pt x="0" y="22412"/>
                </a:moveTo>
                <a:cubicBezTo>
                  <a:pt x="119902" y="110938"/>
                  <a:pt x="239805" y="199465"/>
                  <a:pt x="349623" y="197224"/>
                </a:cubicBezTo>
                <a:cubicBezTo>
                  <a:pt x="459441" y="194983"/>
                  <a:pt x="544606" y="6724"/>
                  <a:pt x="658906" y="8965"/>
                </a:cubicBezTo>
                <a:cubicBezTo>
                  <a:pt x="773206" y="11206"/>
                  <a:pt x="923364" y="210671"/>
                  <a:pt x="1035423" y="210671"/>
                </a:cubicBezTo>
                <a:cubicBezTo>
                  <a:pt x="1147482" y="210671"/>
                  <a:pt x="1225924" y="17930"/>
                  <a:pt x="1331259" y="8965"/>
                </a:cubicBezTo>
                <a:cubicBezTo>
                  <a:pt x="1436594" y="0"/>
                  <a:pt x="1566582" y="154642"/>
                  <a:pt x="1667435" y="156883"/>
                </a:cubicBezTo>
                <a:cubicBezTo>
                  <a:pt x="1768288" y="159124"/>
                  <a:pt x="1824317" y="8965"/>
                  <a:pt x="1936376" y="22412"/>
                </a:cubicBezTo>
                <a:cubicBezTo>
                  <a:pt x="2048435" y="35859"/>
                  <a:pt x="2234453" y="235324"/>
                  <a:pt x="2339788" y="237565"/>
                </a:cubicBezTo>
                <a:cubicBezTo>
                  <a:pt x="2445123" y="239806"/>
                  <a:pt x="2506755" y="137832"/>
                  <a:pt x="2568388" y="35859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5" name="Rectangle 14"/>
          <p:cNvSpPr/>
          <p:nvPr/>
        </p:nvSpPr>
        <p:spPr>
          <a:xfrm>
            <a:off x="5429256" y="2071678"/>
            <a:ext cx="3500462" cy="4572032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6" name="Rectangle 15"/>
          <p:cNvSpPr/>
          <p:nvPr/>
        </p:nvSpPr>
        <p:spPr>
          <a:xfrm>
            <a:off x="4000496" y="2000240"/>
            <a:ext cx="5072098" cy="28575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7" name="TextBox 16"/>
          <p:cNvSpPr txBox="1"/>
          <p:nvPr/>
        </p:nvSpPr>
        <p:spPr>
          <a:xfrm>
            <a:off x="5715008" y="213097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1.</a:t>
            </a:r>
            <a:endParaRPr lang="en-CA" dirty="0"/>
          </a:p>
        </p:txBody>
      </p:sp>
      <p:sp>
        <p:nvSpPr>
          <p:cNvPr id="9" name="TextBox 8"/>
          <p:cNvSpPr txBox="1"/>
          <p:nvPr/>
        </p:nvSpPr>
        <p:spPr>
          <a:xfrm>
            <a:off x="7072330" y="213097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2.</a:t>
            </a:r>
            <a:endParaRPr lang="en-CA" dirty="0"/>
          </a:p>
        </p:txBody>
      </p:sp>
      <p:sp>
        <p:nvSpPr>
          <p:cNvPr id="18" name="TextBox 17"/>
          <p:cNvSpPr txBox="1"/>
          <p:nvPr/>
        </p:nvSpPr>
        <p:spPr>
          <a:xfrm>
            <a:off x="8143900" y="2130974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3.</a:t>
            </a:r>
            <a:endParaRPr lang="en-CA" dirty="0"/>
          </a:p>
        </p:txBody>
      </p:sp>
      <p:cxnSp>
        <p:nvCxnSpPr>
          <p:cNvPr id="19" name="Straight Connector 18"/>
          <p:cNvCxnSpPr/>
          <p:nvPr/>
        </p:nvCxnSpPr>
        <p:spPr>
          <a:xfrm>
            <a:off x="5715008" y="5999180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072330" y="3000372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8215338" y="3643314"/>
            <a:ext cx="500066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357158" y="3774048"/>
            <a:ext cx="571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/>
              <a:t>2.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71490" y="-16"/>
            <a:ext cx="8229600" cy="1143000"/>
          </a:xfrm>
        </p:spPr>
        <p:txBody>
          <a:bodyPr/>
          <a:lstStyle/>
          <a:p>
            <a:pPr algn="l"/>
            <a:r>
              <a:rPr lang="en-CA" dirty="0" smtClean="0"/>
              <a:t>Exam Question: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8614" y="1117615"/>
            <a:ext cx="8229600" cy="4525963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en-CA" dirty="0" smtClean="0"/>
              <a:t>	</a:t>
            </a:r>
            <a:r>
              <a:rPr lang="en-CA" sz="2000" dirty="0" smtClean="0"/>
              <a:t>You are testing polypeptide modification during translation and have the following at your disposal: cell free system and </a:t>
            </a:r>
            <a:r>
              <a:rPr lang="en-CA" sz="2000" dirty="0" err="1" smtClean="0"/>
              <a:t>microsomes</a:t>
            </a:r>
            <a:r>
              <a:rPr lang="en-CA" sz="2000" dirty="0" smtClean="0"/>
              <a:t>; a 600 nucleotide mRNA (306 nucleotides of which encode for a secreted protein that has a 45 amino acid signal sequence); GTP, </a:t>
            </a:r>
            <a:r>
              <a:rPr lang="en-CA" sz="2000" baseline="30000" dirty="0" smtClean="0"/>
              <a:t>35</a:t>
            </a:r>
            <a:r>
              <a:rPr lang="en-CA" sz="2000" dirty="0" smtClean="0"/>
              <a:t>S-methionine, all other amino acids and SRP receptors. Using SDS-PAGE and techniques to detect newly synthesized proteins, and assuming each amino acid has a mass of 100 </a:t>
            </a:r>
            <a:r>
              <a:rPr lang="en-CA" sz="2000" dirty="0" err="1" smtClean="0"/>
              <a:t>daltons</a:t>
            </a:r>
            <a:r>
              <a:rPr lang="en-CA" sz="2000" dirty="0" smtClean="0"/>
              <a:t>, which is the size of the newly translated protein?</a:t>
            </a:r>
          </a:p>
          <a:p>
            <a:pPr algn="just">
              <a:buNone/>
            </a:pPr>
            <a:endParaRPr lang="en-CA" sz="2000" dirty="0" smtClean="0"/>
          </a:p>
          <a:p>
            <a:pPr marL="457200" indent="-457200" algn="just">
              <a:buAutoNum type="alphaUcParenR"/>
            </a:pPr>
            <a:r>
              <a:rPr lang="en-CA" sz="2000" dirty="0" smtClean="0"/>
              <a:t>60000</a:t>
            </a:r>
          </a:p>
          <a:p>
            <a:pPr marL="457200" indent="-457200" algn="just">
              <a:buAutoNum type="alphaUcParenR"/>
            </a:pPr>
            <a:r>
              <a:rPr lang="en-CA" sz="2000" dirty="0" smtClean="0"/>
              <a:t>4500</a:t>
            </a:r>
          </a:p>
          <a:p>
            <a:pPr marL="457200" indent="-457200" algn="just">
              <a:buAutoNum type="alphaUcParenR"/>
            </a:pPr>
            <a:r>
              <a:rPr lang="en-CA" sz="2000" dirty="0" smtClean="0"/>
              <a:t>5700</a:t>
            </a:r>
          </a:p>
          <a:p>
            <a:pPr marL="457200" indent="-457200" algn="just">
              <a:buAutoNum type="alphaUcParenR"/>
            </a:pPr>
            <a:r>
              <a:rPr lang="en-CA" sz="2000" dirty="0" smtClean="0"/>
              <a:t>30600</a:t>
            </a:r>
          </a:p>
          <a:p>
            <a:pPr marL="457200" indent="-457200" algn="just">
              <a:buAutoNum type="alphaUcParenR"/>
            </a:pPr>
            <a:r>
              <a:rPr lang="en-CA" sz="2000" dirty="0" smtClean="0"/>
              <a:t>10200</a:t>
            </a:r>
          </a:p>
          <a:p>
            <a:pPr algn="just">
              <a:buNone/>
            </a:pPr>
            <a:endParaRPr lang="en-CA" sz="2000" dirty="0" smtClean="0"/>
          </a:p>
          <a:p>
            <a:pPr algn="just">
              <a:buNone/>
            </a:pPr>
            <a:endParaRPr lang="en-CA" sz="2000" dirty="0"/>
          </a:p>
        </p:txBody>
      </p:sp>
      <p:sp>
        <p:nvSpPr>
          <p:cNvPr id="4" name="TextBox 3"/>
          <p:cNvSpPr txBox="1"/>
          <p:nvPr/>
        </p:nvSpPr>
        <p:spPr>
          <a:xfrm>
            <a:off x="3000364" y="3571876"/>
            <a:ext cx="5214974" cy="33855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Solution:</a:t>
            </a:r>
          </a:p>
          <a:p>
            <a:endParaRPr lang="en-CA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CA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--306 nucleotides of code for protein</a:t>
            </a:r>
          </a:p>
          <a:p>
            <a:r>
              <a:rPr lang="en-CA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--YOU have</a:t>
            </a:r>
            <a:r>
              <a:rPr lang="en-CA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CA" sz="2000" b="1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microsomes</a:t>
            </a:r>
            <a:r>
              <a:rPr lang="en-CA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CA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so 45aa  SS is cleaved!</a:t>
            </a:r>
          </a:p>
          <a:p>
            <a:endParaRPr lang="en-CA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r>
              <a:rPr lang="en-CA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306 nucleotides/3 = 102aa</a:t>
            </a:r>
          </a:p>
          <a:p>
            <a:r>
              <a:rPr lang="en-CA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102-45aa = 57aa</a:t>
            </a:r>
          </a:p>
          <a:p>
            <a:r>
              <a:rPr lang="en-CA" sz="20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57x 100Da = 5700 </a:t>
            </a:r>
            <a:r>
              <a:rPr lang="en-CA" sz="2000" dirty="0" err="1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Da</a:t>
            </a:r>
            <a:endParaRPr lang="en-CA" sz="2000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  <a:p>
            <a:endParaRPr lang="en-CA" dirty="0" smtClean="0"/>
          </a:p>
          <a:p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Exam Question: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>
              <a:buNone/>
            </a:pPr>
            <a:r>
              <a:rPr lang="en-CA" sz="2000" dirty="0" smtClean="0"/>
              <a:t>How many of the following directly relate to protein trafficking to the RER?</a:t>
            </a:r>
          </a:p>
          <a:p>
            <a:pPr algn="just">
              <a:buNone/>
            </a:pPr>
            <a:r>
              <a:rPr lang="en-CA" sz="2000" dirty="0" err="1" smtClean="0"/>
              <a:t>ampholytes</a:t>
            </a:r>
            <a:r>
              <a:rPr lang="en-CA" sz="2000" dirty="0" smtClean="0"/>
              <a:t>; </a:t>
            </a:r>
            <a:r>
              <a:rPr lang="en-CA" sz="2000" dirty="0" err="1" smtClean="0"/>
              <a:t>phosphatases</a:t>
            </a:r>
            <a:r>
              <a:rPr lang="en-CA" sz="2000" dirty="0" smtClean="0"/>
              <a:t>; </a:t>
            </a:r>
            <a:r>
              <a:rPr lang="en-CA" sz="2000" dirty="0" err="1" smtClean="0"/>
              <a:t>ubiquitin</a:t>
            </a:r>
            <a:r>
              <a:rPr lang="en-CA" sz="2000" dirty="0" smtClean="0"/>
              <a:t>; </a:t>
            </a:r>
            <a:r>
              <a:rPr lang="en-CA" sz="2000" dirty="0" err="1" smtClean="0"/>
              <a:t>carboxylation</a:t>
            </a:r>
            <a:r>
              <a:rPr lang="en-CA" sz="2000" dirty="0" smtClean="0"/>
              <a:t>; SRP; </a:t>
            </a:r>
            <a:r>
              <a:rPr lang="en-CA" sz="2000" dirty="0" err="1" smtClean="0"/>
              <a:t>fluorophores</a:t>
            </a:r>
            <a:r>
              <a:rPr lang="en-CA" sz="2000" dirty="0" smtClean="0"/>
              <a:t>;</a:t>
            </a:r>
          </a:p>
          <a:p>
            <a:pPr algn="just">
              <a:buNone/>
            </a:pPr>
            <a:r>
              <a:rPr lang="en-CA" sz="2000" dirty="0" smtClean="0"/>
              <a:t>protein A</a:t>
            </a:r>
          </a:p>
          <a:p>
            <a:pPr algn="just">
              <a:buNone/>
            </a:pPr>
            <a:endParaRPr lang="en-CA" sz="2000" dirty="0" smtClean="0"/>
          </a:p>
          <a:p>
            <a:pPr marL="457200" indent="-457200" algn="just">
              <a:buAutoNum type="alphaUcParenR"/>
            </a:pPr>
            <a:r>
              <a:rPr lang="en-CA" sz="2000" dirty="0" smtClean="0"/>
              <a:t>0</a:t>
            </a:r>
          </a:p>
          <a:p>
            <a:pPr marL="457200" indent="-457200" algn="just">
              <a:buAutoNum type="alphaUcParenR"/>
            </a:pPr>
            <a:r>
              <a:rPr lang="en-CA" sz="2000" dirty="0" smtClean="0"/>
              <a:t>1</a:t>
            </a:r>
          </a:p>
          <a:p>
            <a:pPr marL="457200" indent="-457200" algn="just">
              <a:buAutoNum type="alphaUcParenR"/>
            </a:pPr>
            <a:r>
              <a:rPr lang="en-CA" sz="2000" dirty="0" smtClean="0"/>
              <a:t>3</a:t>
            </a:r>
          </a:p>
          <a:p>
            <a:pPr marL="457200" indent="-457200" algn="just">
              <a:buAutoNum type="alphaUcParenR"/>
            </a:pPr>
            <a:r>
              <a:rPr lang="en-CA" sz="2000" dirty="0" smtClean="0"/>
              <a:t>5</a:t>
            </a:r>
          </a:p>
          <a:p>
            <a:pPr marL="457200" indent="-457200" algn="just">
              <a:buAutoNum type="alphaUcParenR"/>
            </a:pPr>
            <a:r>
              <a:rPr lang="en-CA" sz="2000" dirty="0" smtClean="0"/>
              <a:t>7</a:t>
            </a:r>
          </a:p>
          <a:p>
            <a:pPr marL="457200" indent="-457200" algn="just">
              <a:buNone/>
            </a:pPr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09600" y="76200"/>
            <a:ext cx="8153400" cy="6700838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941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u="sng">
                <a:solidFill>
                  <a:srgbClr val="000000"/>
                </a:solidFill>
                <a:latin typeface="Helvetica" pitchFamily="84" charset="0"/>
              </a:rPr>
              <a:t>Stringing the Concepts Together!</a:t>
            </a:r>
          </a:p>
          <a:p>
            <a:pPr algn="ctr">
              <a:lnSpc>
                <a:spcPct val="20000"/>
              </a:lnSpc>
            </a:pP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  <a:p>
            <a:pPr algn="ctr"/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-identify cells by microscopy, isolate &amp; homogenize them to free organelles</a:t>
            </a:r>
          </a:p>
          <a:p>
            <a:pPr algn="ctr">
              <a:lnSpc>
                <a:spcPct val="20000"/>
              </a:lnSpc>
            </a:pP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  <a:p>
            <a:pPr algn="ctr"/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-centrifuging homogenate allows for isolation of microsomes &amp; ribosomes</a:t>
            </a:r>
          </a:p>
          <a:p>
            <a:pPr algn="ctr">
              <a:lnSpc>
                <a:spcPct val="20000"/>
              </a:lnSpc>
            </a:pP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  <a:p>
            <a:pPr algn="ctr">
              <a:lnSpc>
                <a:spcPct val="20000"/>
              </a:lnSpc>
            </a:pP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  <a:p>
            <a:pPr algn="ctr"/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-chromatography or (2 hybrid) is used to isolate SRP, its receptor &amp; other proteins</a:t>
            </a:r>
          </a:p>
          <a:p>
            <a:pPr algn="ctr">
              <a:lnSpc>
                <a:spcPct val="20000"/>
              </a:lnSpc>
            </a:pP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  <a:p>
            <a:pPr algn="ctr"/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-SDS-PAGE or (2D) &amp; autoradiography is used to identify newly translated proteins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Text Box 2">
            <a:hlinkClick r:id="rId3"/>
          </p:cNvPr>
          <p:cNvSpPr txBox="1">
            <a:spLocks noChangeArrowheads="1"/>
          </p:cNvSpPr>
          <p:nvPr/>
        </p:nvSpPr>
        <p:spPr bwMode="auto">
          <a:xfrm>
            <a:off x="990600" y="381000"/>
            <a:ext cx="7772400" cy="175895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77647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7647"/>
                  <a:invGamma/>
                </a:schemeClr>
              </a:gs>
            </a:gsLst>
            <a:lin ang="5400000" scaled="1"/>
          </a:gra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  <a:hlinkClick r:id="rId3"/>
              </a:rPr>
              <a:t>Where</a:t>
            </a: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 do proteins go after ER?</a:t>
            </a:r>
          </a:p>
          <a:p>
            <a:pPr algn="ctr">
              <a:defRPr/>
            </a:pPr>
            <a:r>
              <a:rPr lang="en-US" sz="3600" b="1">
                <a:solidFill>
                  <a:srgbClr val="000000"/>
                </a:solidFill>
                <a:latin typeface="Helvetica" pitchFamily="84" charset="0"/>
              </a:rPr>
              <a:t>R</a:t>
            </a:r>
            <a:r>
              <a:rPr lang="en-US" sz="2800">
                <a:solidFill>
                  <a:srgbClr val="000000"/>
                </a:solidFill>
                <a:latin typeface="Helvetica" pitchFamily="84" charset="0"/>
              </a:rPr>
              <a:t>ead pages 100-01 how </a:t>
            </a:r>
            <a:r>
              <a:rPr lang="en-US" sz="2800">
                <a:solidFill>
                  <a:srgbClr val="FF0000"/>
                </a:solidFill>
                <a:latin typeface="Helvetica" pitchFamily="84" charset="0"/>
              </a:rPr>
              <a:t>Pulse Chase</a:t>
            </a:r>
            <a:r>
              <a:rPr lang="en-US" sz="2800">
                <a:solidFill>
                  <a:srgbClr val="000000"/>
                </a:solidFill>
                <a:latin typeface="Helvetica" pitchFamily="84" charset="0"/>
              </a:rPr>
              <a:t> is used to answer this question</a:t>
            </a: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.</a:t>
            </a:r>
          </a:p>
        </p:txBody>
      </p:sp>
      <p:sp>
        <p:nvSpPr>
          <p:cNvPr id="2051" name="Oval 3" descr="F05-48A"/>
          <p:cNvSpPr>
            <a:spLocks noChangeArrowheads="1"/>
          </p:cNvSpPr>
          <p:nvPr/>
        </p:nvSpPr>
        <p:spPr bwMode="auto">
          <a:xfrm>
            <a:off x="2743200" y="2209800"/>
            <a:ext cx="5497513" cy="4268788"/>
          </a:xfrm>
          <a:prstGeom prst="ellipse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28600" y="5222875"/>
            <a:ext cx="17526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Helvetica" pitchFamily="84" charset="0"/>
              </a:rPr>
              <a:t>Read 621-22</a:t>
            </a:r>
          </a:p>
        </p:txBody>
      </p:sp>
      <p:sp>
        <p:nvSpPr>
          <p:cNvPr id="2053" name="Oval 5"/>
          <p:cNvSpPr>
            <a:spLocks noChangeArrowheads="1"/>
          </p:cNvSpPr>
          <p:nvPr/>
        </p:nvSpPr>
        <p:spPr bwMode="auto">
          <a:xfrm>
            <a:off x="5035550" y="3768725"/>
            <a:ext cx="1517650" cy="1354138"/>
          </a:xfrm>
          <a:prstGeom prst="ellipse">
            <a:avLst/>
          </a:prstGeom>
          <a:noFill/>
          <a:ln w="3810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 flipH="1">
            <a:off x="989013" y="3962400"/>
            <a:ext cx="4192587" cy="2041525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 flipH="1">
            <a:off x="1431925" y="5105400"/>
            <a:ext cx="4435475" cy="144145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2056" name="AutoShape 8">
            <a:hlinkClick r:id="" action="ppaction://noaction" highlightClick="1"/>
          </p:cNvPr>
          <p:cNvSpPr>
            <a:spLocks noChangeArrowheads="1"/>
          </p:cNvSpPr>
          <p:nvPr/>
        </p:nvSpPr>
        <p:spPr bwMode="auto">
          <a:xfrm>
            <a:off x="914400" y="6026150"/>
            <a:ext cx="495300" cy="520700"/>
          </a:xfrm>
          <a:prstGeom prst="actionButtonHelp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2057" name="Rectangle 9"/>
          <p:cNvSpPr>
            <a:spLocks noChangeArrowheads="1"/>
          </p:cNvSpPr>
          <p:nvPr/>
        </p:nvSpPr>
        <p:spPr bwMode="auto">
          <a:xfrm>
            <a:off x="2293938" y="6311900"/>
            <a:ext cx="269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Helvetica" pitchFamily="84" charset="0"/>
              </a:rPr>
              <a:t>Sumanasinc.com</a:t>
            </a:r>
          </a:p>
        </p:txBody>
      </p:sp>
      <p:pic>
        <p:nvPicPr>
          <p:cNvPr id="2058" name="Picture 10" descr="palade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1038" y="2460625"/>
            <a:ext cx="1452562" cy="203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9" name="Rectangle 11"/>
          <p:cNvSpPr>
            <a:spLocks noChangeArrowheads="1"/>
          </p:cNvSpPr>
          <p:nvPr/>
        </p:nvSpPr>
        <p:spPr bwMode="auto">
          <a:xfrm>
            <a:off x="228600" y="4495800"/>
            <a:ext cx="231933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84" charset="0"/>
              </a:rPr>
              <a:t>George Palade</a:t>
            </a:r>
          </a:p>
          <a:p>
            <a:r>
              <a:rPr lang="en-US" b="1">
                <a:latin typeface="Helvetica" pitchFamily="84" charset="0"/>
              </a:rPr>
              <a:t>1974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71406" y="-16"/>
            <a:ext cx="8229600" cy="11430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Pulse-Chase Experiment:</a:t>
            </a:r>
            <a:endParaRPr kumimoji="0" lang="en-CA" sz="4400" b="0" i="0" u="sng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CA" dirty="0" err="1" smtClean="0"/>
              <a:t>Secretory</a:t>
            </a:r>
            <a:r>
              <a:rPr lang="en-CA" dirty="0" smtClean="0"/>
              <a:t> cells</a:t>
            </a:r>
          </a:p>
          <a:p>
            <a:pPr>
              <a:buNone/>
            </a:pPr>
            <a:endParaRPr lang="en-CA" b="1" dirty="0" smtClean="0"/>
          </a:p>
          <a:p>
            <a:r>
              <a:rPr lang="en-CA" b="1" dirty="0" smtClean="0"/>
              <a:t>Pulse: </a:t>
            </a:r>
            <a:r>
              <a:rPr lang="en-CA" dirty="0" err="1" smtClean="0"/>
              <a:t>radiolabelled</a:t>
            </a:r>
            <a:r>
              <a:rPr lang="en-CA" dirty="0" smtClean="0"/>
              <a:t> amino acids (defined period of time)</a:t>
            </a:r>
          </a:p>
          <a:p>
            <a:pPr lvl="1"/>
            <a:r>
              <a:rPr lang="en-CA" dirty="0" smtClean="0"/>
              <a:t>All proteins made during that time will be labelled</a:t>
            </a:r>
          </a:p>
          <a:p>
            <a:endParaRPr lang="en-CA" dirty="0" smtClean="0"/>
          </a:p>
          <a:p>
            <a:r>
              <a:rPr lang="en-CA" b="1" dirty="0" smtClean="0"/>
              <a:t>Chase:</a:t>
            </a:r>
            <a:r>
              <a:rPr lang="en-CA" dirty="0" smtClean="0"/>
              <a:t> unlabeled amino acids</a:t>
            </a:r>
          </a:p>
          <a:p>
            <a:pPr lvl="1"/>
            <a:r>
              <a:rPr lang="en-CA" dirty="0" smtClean="0"/>
              <a:t>Now all new proteins made will NOT be labelled</a:t>
            </a:r>
          </a:p>
          <a:p>
            <a:pPr lvl="1"/>
            <a:r>
              <a:rPr lang="en-CA" dirty="0" smtClean="0"/>
              <a:t>Fix cells at different time points and use autoradiography to visualize location of proteins in the cell</a:t>
            </a:r>
          </a:p>
          <a:p>
            <a:pPr lvl="1"/>
            <a:r>
              <a:rPr lang="en-CA" dirty="0" smtClean="0"/>
              <a:t>Can follow movement of </a:t>
            </a:r>
            <a:r>
              <a:rPr lang="en-CA" b="1" dirty="0" smtClean="0"/>
              <a:t>one group </a:t>
            </a:r>
            <a:r>
              <a:rPr lang="en-CA" dirty="0" smtClean="0"/>
              <a:t>of proteins through the cell</a:t>
            </a:r>
          </a:p>
          <a:p>
            <a:pPr lvl="1"/>
            <a:endParaRPr lang="en-CA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406" y="-142892"/>
            <a:ext cx="8229600" cy="1143000"/>
          </a:xfrm>
        </p:spPr>
        <p:txBody>
          <a:bodyPr/>
          <a:lstStyle/>
          <a:p>
            <a:pPr algn="l"/>
            <a:r>
              <a:rPr lang="en-CA" u="sng" dirty="0" smtClean="0"/>
              <a:t>Pulse-Chase Experiment:</a:t>
            </a:r>
            <a:endParaRPr lang="en-CA" u="sng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1833" y="928670"/>
            <a:ext cx="7626381" cy="5544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9"/>
          <p:cNvSpPr>
            <a:spLocks noChangeArrowheads="1"/>
          </p:cNvSpPr>
          <p:nvPr/>
        </p:nvSpPr>
        <p:spPr bwMode="auto">
          <a:xfrm>
            <a:off x="7024724" y="6472262"/>
            <a:ext cx="269081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Helvetica" pitchFamily="84" charset="0"/>
              </a:rPr>
              <a:t>Sumanasinc.com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5752" y="1357298"/>
            <a:ext cx="92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RER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1438" y="2202412"/>
            <a:ext cx="92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GOLGI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85720" y="3202544"/>
            <a:ext cx="92866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PM</a:t>
            </a:r>
            <a:endParaRPr lang="en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ChangeArrowheads="1"/>
          </p:cNvSpPr>
          <p:nvPr/>
        </p:nvSpPr>
        <p:spPr bwMode="auto">
          <a:xfrm>
            <a:off x="304800" y="152400"/>
            <a:ext cx="73215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 b="1" u="sng">
                <a:latin typeface="Helvetica" pitchFamily="84" charset="0"/>
              </a:rPr>
              <a:t>Protein Problems &amp; Human Diseases</a:t>
            </a:r>
            <a:endParaRPr lang="en-US">
              <a:latin typeface="Times" pitchFamily="8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>
            <a:off x="457200" y="685800"/>
            <a:ext cx="4141788" cy="607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2800" b="1">
                <a:latin typeface="Helvetica" pitchFamily="84" charset="0"/>
              </a:rPr>
              <a:t>Diabetes</a:t>
            </a:r>
          </a:p>
          <a:p>
            <a:r>
              <a:rPr lang="en-US" sz="2800" b="1">
                <a:latin typeface="Helvetica" pitchFamily="84" charset="0"/>
              </a:rPr>
              <a:t>Alzheimer’s</a:t>
            </a:r>
          </a:p>
          <a:p>
            <a:r>
              <a:rPr lang="en-US" sz="2800" b="1">
                <a:latin typeface="Helvetica" pitchFamily="84" charset="0"/>
              </a:rPr>
              <a:t>Juvenile Parkinsonism</a:t>
            </a:r>
          </a:p>
          <a:p>
            <a:r>
              <a:rPr lang="en-US" sz="2800" b="1">
                <a:latin typeface="Helvetica" pitchFamily="84" charset="0"/>
              </a:rPr>
              <a:t>Sarcomas</a:t>
            </a:r>
          </a:p>
          <a:p>
            <a:r>
              <a:rPr lang="en-US" sz="2800" b="1">
                <a:latin typeface="Helvetica" pitchFamily="84" charset="0"/>
              </a:rPr>
              <a:t>Huntington’s ataxias</a:t>
            </a:r>
          </a:p>
          <a:p>
            <a:r>
              <a:rPr lang="en-US" sz="2800" b="1">
                <a:latin typeface="Helvetica" pitchFamily="84" charset="0"/>
              </a:rPr>
              <a:t>Cystic Fibrosis</a:t>
            </a:r>
          </a:p>
          <a:p>
            <a:r>
              <a:rPr lang="en-US" sz="2800" b="1">
                <a:latin typeface="Helvetica" pitchFamily="84" charset="0"/>
              </a:rPr>
              <a:t>Hereditary Emphysema</a:t>
            </a:r>
          </a:p>
          <a:p>
            <a:r>
              <a:rPr lang="en-US" sz="2800" b="1">
                <a:latin typeface="Helvetica" pitchFamily="84" charset="0"/>
              </a:rPr>
              <a:t>Fabri’s</a:t>
            </a:r>
          </a:p>
          <a:p>
            <a:r>
              <a:rPr lang="en-US" sz="2800" b="1">
                <a:latin typeface="Helvetica" pitchFamily="84" charset="0"/>
              </a:rPr>
              <a:t>Tay-Sachs</a:t>
            </a:r>
          </a:p>
          <a:p>
            <a:r>
              <a:rPr lang="en-US" sz="2800" b="1">
                <a:latin typeface="Helvetica" pitchFamily="84" charset="0"/>
              </a:rPr>
              <a:t>Hypercholesterolemia</a:t>
            </a:r>
          </a:p>
          <a:p>
            <a:r>
              <a:rPr lang="en-US" sz="2800" b="1">
                <a:latin typeface="Helvetica" pitchFamily="84" charset="0"/>
              </a:rPr>
              <a:t>Myeloid leukemia</a:t>
            </a:r>
          </a:p>
          <a:p>
            <a:r>
              <a:rPr lang="en-US" sz="2800" b="1">
                <a:latin typeface="Helvetica" pitchFamily="84" charset="0"/>
              </a:rPr>
              <a:t>ALS</a:t>
            </a:r>
          </a:p>
          <a:p>
            <a:r>
              <a:rPr lang="en-US" sz="2800" b="1">
                <a:latin typeface="Helvetica" pitchFamily="84" charset="0"/>
              </a:rPr>
              <a:t>Zellweger’s Syndrome</a:t>
            </a:r>
          </a:p>
          <a:p>
            <a:r>
              <a:rPr lang="en-US" sz="2800" b="1">
                <a:latin typeface="Helvetica" pitchFamily="84" charset="0"/>
              </a:rPr>
              <a:t>Usher’s Syndrome</a:t>
            </a:r>
          </a:p>
        </p:txBody>
      </p:sp>
      <p:sp>
        <p:nvSpPr>
          <p:cNvPr id="32772" name="Rectangle 4"/>
          <p:cNvSpPr>
            <a:spLocks noChangeArrowheads="1"/>
          </p:cNvSpPr>
          <p:nvPr/>
        </p:nvSpPr>
        <p:spPr bwMode="auto">
          <a:xfrm>
            <a:off x="5486400" y="1219200"/>
            <a:ext cx="28130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Helvetica" pitchFamily="84" charset="0"/>
              </a:rPr>
              <a:t>The Traffic Jam</a:t>
            </a:r>
          </a:p>
        </p:txBody>
      </p:sp>
      <p:pic>
        <p:nvPicPr>
          <p:cNvPr id="32773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86400" y="1905000"/>
            <a:ext cx="2819400" cy="2176463"/>
          </a:xfrm>
          <a:prstGeom prst="rect">
            <a:avLst/>
          </a:prstGeom>
          <a:noFill/>
        </p:spPr>
      </p:pic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5029200" y="4495800"/>
            <a:ext cx="3662363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Helvetica" pitchFamily="84" charset="0"/>
              </a:rPr>
              <a:t>Fried Egg Syndrome</a:t>
            </a:r>
          </a:p>
        </p:txBody>
      </p:sp>
      <p:pic>
        <p:nvPicPr>
          <p:cNvPr id="32775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4953000"/>
            <a:ext cx="1905000" cy="16938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152400" y="228600"/>
            <a:ext cx="8839200" cy="247332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078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u="sng" dirty="0">
                <a:solidFill>
                  <a:srgbClr val="000000"/>
                </a:solidFill>
                <a:latin typeface="Helvetica" pitchFamily="84" charset="0"/>
              </a:rPr>
              <a:t>Golgi Complex</a:t>
            </a:r>
            <a:endParaRPr lang="en-US" sz="3600" dirty="0">
              <a:solidFill>
                <a:srgbClr val="000000"/>
              </a:solidFill>
              <a:latin typeface="Helvetica" pitchFamily="84" charset="0"/>
            </a:endParaRPr>
          </a:p>
          <a:p>
            <a:pPr>
              <a:lnSpc>
                <a:spcPct val="20000"/>
              </a:lnSpc>
              <a:defRPr/>
            </a:pPr>
            <a:endParaRPr lang="en-US" sz="3600" dirty="0">
              <a:solidFill>
                <a:srgbClr val="000000"/>
              </a:solidFill>
              <a:latin typeface="Helvetica" pitchFamily="84" charset="0"/>
            </a:endParaRPr>
          </a:p>
          <a:p>
            <a:pPr algn="ctr">
              <a:defRPr/>
            </a:pP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-consists of flattened </a:t>
            </a:r>
            <a:r>
              <a:rPr lang="en-US" sz="3600" dirty="0" err="1">
                <a:solidFill>
                  <a:srgbClr val="000000"/>
                </a:solidFill>
                <a:latin typeface="Helvetica" pitchFamily="84" charset="0"/>
              </a:rPr>
              <a:t>cisterna</a:t>
            </a: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 no </a:t>
            </a:r>
            <a:r>
              <a:rPr lang="en-US" sz="3600" dirty="0" err="1">
                <a:solidFill>
                  <a:srgbClr val="000000"/>
                </a:solidFill>
                <a:latin typeface="Helvetica" pitchFamily="84" charset="0"/>
              </a:rPr>
              <a:t>ribosomes</a:t>
            </a:r>
            <a:endParaRPr lang="en-US" sz="3600" dirty="0">
              <a:solidFill>
                <a:srgbClr val="000000"/>
              </a:solidFill>
              <a:latin typeface="Helvetica" pitchFamily="84" charset="0"/>
            </a:endParaRPr>
          </a:p>
          <a:p>
            <a:pPr>
              <a:lnSpc>
                <a:spcPct val="10000"/>
              </a:lnSpc>
              <a:defRPr/>
            </a:pPr>
            <a:endParaRPr lang="en-US" sz="3600" dirty="0">
              <a:solidFill>
                <a:srgbClr val="000000"/>
              </a:solidFill>
              <a:latin typeface="Helvetica" pitchFamily="84" charset="0"/>
            </a:endParaRPr>
          </a:p>
          <a:p>
            <a:pPr>
              <a:defRPr/>
            </a:pP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-vesicles at </a:t>
            </a:r>
            <a:r>
              <a:rPr lang="en-US" sz="3600" dirty="0" err="1">
                <a:solidFill>
                  <a:srgbClr val="000000"/>
                </a:solidFill>
                <a:latin typeface="Helvetica" pitchFamily="84" charset="0"/>
              </a:rPr>
              <a:t>cisterna</a:t>
            </a: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 tips fuse or pinch off</a:t>
            </a:r>
          </a:p>
        </p:txBody>
      </p:sp>
      <p:sp>
        <p:nvSpPr>
          <p:cNvPr id="3075" name="Text Box 3"/>
          <p:cNvSpPr txBox="1">
            <a:spLocks noChangeArrowheads="1"/>
          </p:cNvSpPr>
          <p:nvPr/>
        </p:nvSpPr>
        <p:spPr bwMode="auto">
          <a:xfrm>
            <a:off x="4191000" y="3863975"/>
            <a:ext cx="4648200" cy="2308225"/>
          </a:xfrm>
          <a:prstGeom prst="rect">
            <a:avLst/>
          </a:prstGeom>
          <a:gradFill rotWithShape="0">
            <a:gsLst>
              <a:gs pos="0">
                <a:srgbClr val="C8DEE3"/>
              </a:gs>
              <a:gs pos="50000">
                <a:srgbClr val="E0F8FE"/>
              </a:gs>
              <a:gs pos="100000">
                <a:srgbClr val="C8DEE3"/>
              </a:gs>
            </a:gsLst>
            <a:lin ang="5400000" scaled="1"/>
          </a:gradFill>
          <a:ln w="19050">
            <a:solidFill>
              <a:srgbClr val="000066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u="sng">
                <a:solidFill>
                  <a:srgbClr val="000000"/>
                </a:solidFill>
                <a:latin typeface="Helvetica" pitchFamily="84" charset="0"/>
              </a:rPr>
              <a:t>Types of Cisternae:</a:t>
            </a: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  <a:p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i) </a:t>
            </a:r>
            <a:r>
              <a:rPr lang="en-US" sz="3600" i="1">
                <a:solidFill>
                  <a:srgbClr val="000000"/>
                </a:solidFill>
                <a:latin typeface="Helvetica" pitchFamily="84" charset="0"/>
              </a:rPr>
              <a:t>trans</a:t>
            </a: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-opposite RER</a:t>
            </a:r>
          </a:p>
          <a:p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 ii)  medial</a:t>
            </a:r>
          </a:p>
          <a:p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 iii) </a:t>
            </a:r>
            <a:r>
              <a:rPr lang="en-US" sz="3600" i="1">
                <a:solidFill>
                  <a:srgbClr val="000000"/>
                </a:solidFill>
                <a:latin typeface="Helvetica" pitchFamily="84" charset="0"/>
              </a:rPr>
              <a:t>cis</a:t>
            </a: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 faces RER</a:t>
            </a:r>
          </a:p>
        </p:txBody>
      </p:sp>
      <p:sp>
        <p:nvSpPr>
          <p:cNvPr id="3076" name="Rectangle 4" descr="F05-49"/>
          <p:cNvSpPr>
            <a:spLocks noChangeArrowheads="1"/>
          </p:cNvSpPr>
          <p:nvPr/>
        </p:nvSpPr>
        <p:spPr bwMode="auto">
          <a:xfrm>
            <a:off x="228600" y="2895600"/>
            <a:ext cx="3886200" cy="35814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3077" name="Line 5"/>
          <p:cNvSpPr>
            <a:spLocks noChangeShapeType="1"/>
          </p:cNvSpPr>
          <p:nvPr/>
        </p:nvSpPr>
        <p:spPr bwMode="auto">
          <a:xfrm flipH="1" flipV="1">
            <a:off x="3429000" y="4267200"/>
            <a:ext cx="8382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3078" name="Line 6"/>
          <p:cNvSpPr>
            <a:spLocks noChangeShapeType="1"/>
          </p:cNvSpPr>
          <p:nvPr/>
        </p:nvSpPr>
        <p:spPr bwMode="auto">
          <a:xfrm flipH="1" flipV="1">
            <a:off x="3200400" y="4800600"/>
            <a:ext cx="1066800" cy="4572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3079" name="Line 7"/>
          <p:cNvSpPr>
            <a:spLocks noChangeShapeType="1"/>
          </p:cNvSpPr>
          <p:nvPr/>
        </p:nvSpPr>
        <p:spPr bwMode="auto">
          <a:xfrm flipH="1" flipV="1">
            <a:off x="3048000" y="5638800"/>
            <a:ext cx="1295400" cy="1524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4419600" y="2667000"/>
            <a:ext cx="4267200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Helvetica" pitchFamily="84" charset="0"/>
              </a:rPr>
              <a:t>Cartoon of Fig. 14-15</a:t>
            </a:r>
          </a:p>
        </p:txBody>
      </p:sp>
      <p:sp>
        <p:nvSpPr>
          <p:cNvPr id="3081" name="Rectangle 9"/>
          <p:cNvSpPr>
            <a:spLocks noChangeArrowheads="1"/>
          </p:cNvSpPr>
          <p:nvPr/>
        </p:nvSpPr>
        <p:spPr bwMode="auto">
          <a:xfrm>
            <a:off x="4745038" y="6196013"/>
            <a:ext cx="2809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84" charset="0"/>
              </a:rPr>
              <a:t>Cis Golgi Network</a:t>
            </a:r>
            <a:endParaRPr lang="en-US">
              <a:latin typeface="Helvetica" pitchFamily="84" charset="0"/>
            </a:endParaRPr>
          </a:p>
        </p:txBody>
      </p:sp>
      <p:sp>
        <p:nvSpPr>
          <p:cNvPr id="3082" name="Rectangle 10"/>
          <p:cNvSpPr>
            <a:spLocks noChangeArrowheads="1"/>
          </p:cNvSpPr>
          <p:nvPr/>
        </p:nvSpPr>
        <p:spPr bwMode="auto">
          <a:xfrm>
            <a:off x="4953000" y="3344863"/>
            <a:ext cx="32670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84" charset="0"/>
              </a:rPr>
              <a:t>Trans Golgi Network</a:t>
            </a:r>
            <a:endParaRPr lang="en-US">
              <a:latin typeface="Helvetica" pitchFamily="8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Text Box 2"/>
          <p:cNvSpPr txBox="1">
            <a:spLocks noChangeArrowheads="1"/>
          </p:cNvSpPr>
          <p:nvPr/>
        </p:nvSpPr>
        <p:spPr bwMode="auto">
          <a:xfrm>
            <a:off x="609600" y="228600"/>
            <a:ext cx="8229600" cy="296862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50000">
                <a:schemeClr val="bg1">
                  <a:gamma/>
                  <a:shade val="86667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19050">
            <a:solidFill>
              <a:srgbClr val="0033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u="sng" dirty="0">
                <a:solidFill>
                  <a:srgbClr val="000000"/>
                </a:solidFill>
                <a:latin typeface="Helvetica" pitchFamily="84" charset="0"/>
              </a:rPr>
              <a:t>Golgi Function</a:t>
            </a: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: - “Scurvy”</a:t>
            </a:r>
          </a:p>
          <a:p>
            <a:pPr>
              <a:lnSpc>
                <a:spcPct val="10000"/>
              </a:lnSpc>
              <a:defRPr/>
            </a:pPr>
            <a:endParaRPr lang="en-US" sz="3600" dirty="0">
              <a:solidFill>
                <a:srgbClr val="000000"/>
              </a:solidFill>
              <a:latin typeface="Helvetica" pitchFamily="84" charset="0"/>
            </a:endParaRPr>
          </a:p>
          <a:p>
            <a:pPr>
              <a:defRPr/>
            </a:pP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-sugars are trimmed from polypeptide</a:t>
            </a:r>
          </a:p>
          <a:p>
            <a:pPr algn="ctr">
              <a:defRPr/>
            </a:pP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-hydroxyl groups, added in RER, are used for folding</a:t>
            </a:r>
          </a:p>
          <a:p>
            <a:pPr>
              <a:defRPr/>
            </a:pP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-final synthesis/packaging for secretion</a:t>
            </a:r>
            <a:endParaRPr lang="en-US" sz="3600" dirty="0">
              <a:solidFill>
                <a:srgbClr val="000000"/>
              </a:solidFill>
              <a:latin typeface="Century Schoolbook" pitchFamily="84" charset="0"/>
            </a:endParaRPr>
          </a:p>
          <a:p>
            <a:pPr>
              <a:lnSpc>
                <a:spcPct val="10000"/>
              </a:lnSpc>
              <a:defRPr/>
            </a:pPr>
            <a:endParaRPr lang="en-US" sz="3600" dirty="0">
              <a:solidFill>
                <a:srgbClr val="000000"/>
              </a:solidFill>
              <a:latin typeface="Helvetica" pitchFamily="8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286124"/>
            <a:ext cx="86106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304800" y="3352800"/>
            <a:ext cx="1590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84" charset="0"/>
              </a:rPr>
              <a:t>Fig. 19-24</a:t>
            </a:r>
            <a:endParaRPr lang="en-US" b="1">
              <a:latin typeface="Times" pitchFamily="84" charset="0"/>
            </a:endParaRPr>
          </a:p>
        </p:txBody>
      </p:sp>
      <p:sp>
        <p:nvSpPr>
          <p:cNvPr id="4101" name="Rectangle 6"/>
          <p:cNvSpPr>
            <a:spLocks noChangeArrowheads="1"/>
          </p:cNvSpPr>
          <p:nvPr/>
        </p:nvSpPr>
        <p:spPr bwMode="auto">
          <a:xfrm>
            <a:off x="457200" y="3886200"/>
            <a:ext cx="12461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Helvetica" pitchFamily="84" charset="0"/>
              </a:rPr>
              <a:t>Chaperone</a:t>
            </a:r>
            <a:endParaRPr lang="en-US">
              <a:latin typeface="Helvetica" pitchFamily="84" charset="0"/>
            </a:endParaRPr>
          </a:p>
        </p:txBody>
      </p:sp>
      <p:sp>
        <p:nvSpPr>
          <p:cNvPr id="4102" name="Line 7"/>
          <p:cNvSpPr>
            <a:spLocks noChangeShapeType="1"/>
          </p:cNvSpPr>
          <p:nvPr/>
        </p:nvSpPr>
        <p:spPr bwMode="auto">
          <a:xfrm>
            <a:off x="1676400" y="4114800"/>
            <a:ext cx="685800" cy="1524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4103" name="Rectangle 8"/>
          <p:cNvSpPr>
            <a:spLocks noChangeArrowheads="1"/>
          </p:cNvSpPr>
          <p:nvPr/>
        </p:nvSpPr>
        <p:spPr bwMode="auto">
          <a:xfrm>
            <a:off x="2667000" y="3138488"/>
            <a:ext cx="12382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FF8000"/>
                </a:solidFill>
                <a:latin typeface="Helvetica" pitchFamily="84" charset="0"/>
              </a:rPr>
              <a:t>Vitamin C</a:t>
            </a:r>
            <a:endParaRPr lang="en-US">
              <a:latin typeface="Helvetica" pitchFamily="8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762000" y="1981200"/>
            <a:ext cx="19431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 dirty="0" err="1">
                <a:solidFill>
                  <a:srgbClr val="FF0000"/>
                </a:solidFill>
                <a:latin typeface="Helvetica" pitchFamily="-107" charset="0"/>
              </a:rPr>
              <a:t>Proline</a:t>
            </a:r>
            <a:r>
              <a:rPr lang="en-US" sz="1800" b="1" dirty="0">
                <a:solidFill>
                  <a:srgbClr val="FF0000"/>
                </a:solidFill>
                <a:latin typeface="Helvetica" pitchFamily="-107" charset="0"/>
              </a:rPr>
              <a:t> + Lysine</a:t>
            </a:r>
            <a:endParaRPr lang="en-US" dirty="0">
              <a:latin typeface="Helvetica" pitchFamily="-107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figure 14-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304800"/>
            <a:ext cx="41910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39" name="Text Box 3"/>
          <p:cNvSpPr txBox="1">
            <a:spLocks noChangeArrowheads="1"/>
          </p:cNvSpPr>
          <p:nvPr/>
        </p:nvSpPr>
        <p:spPr bwMode="auto">
          <a:xfrm>
            <a:off x="142844" y="453025"/>
            <a:ext cx="4286280" cy="6047809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0784"/>
                  <a:invGamma/>
                </a:schemeClr>
              </a:gs>
            </a:gsLst>
            <a:lin ang="18900000" scaled="1"/>
          </a:gra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Golgi also reroutes proteins </a:t>
            </a:r>
            <a:r>
              <a:rPr lang="en-US" sz="3600" dirty="0" smtClean="0">
                <a:solidFill>
                  <a:srgbClr val="000000"/>
                </a:solidFill>
                <a:latin typeface="Helvetica" pitchFamily="84" charset="0"/>
              </a:rPr>
              <a:t>back </a:t>
            </a: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to RER </a:t>
            </a:r>
          </a:p>
          <a:p>
            <a:pPr>
              <a:defRPr/>
            </a:pP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or </a:t>
            </a:r>
            <a:r>
              <a:rPr lang="en-US" sz="3600" dirty="0" err="1" smtClean="0">
                <a:solidFill>
                  <a:srgbClr val="000000"/>
                </a:solidFill>
                <a:latin typeface="Helvetica" pitchFamily="84" charset="0"/>
              </a:rPr>
              <a:t>lysosomes</a:t>
            </a:r>
            <a:r>
              <a:rPr lang="en-US" sz="3600" dirty="0" smtClean="0">
                <a:solidFill>
                  <a:srgbClr val="000000"/>
                </a:solidFill>
                <a:latin typeface="Helvetica" pitchFamily="84" charset="0"/>
              </a:rPr>
              <a:t> (protein trafficking)</a:t>
            </a:r>
            <a:endParaRPr lang="en-US" sz="3600" dirty="0">
              <a:solidFill>
                <a:srgbClr val="000000"/>
              </a:solidFill>
              <a:latin typeface="Helvetica" pitchFamily="84" charset="0"/>
            </a:endParaRPr>
          </a:p>
          <a:p>
            <a:pPr>
              <a:lnSpc>
                <a:spcPct val="15000"/>
              </a:lnSpc>
              <a:defRPr/>
            </a:pPr>
            <a:endParaRPr lang="en-US" sz="3600" dirty="0">
              <a:solidFill>
                <a:srgbClr val="000000"/>
              </a:solidFill>
              <a:latin typeface="Helvetica" pitchFamily="84" charset="0"/>
            </a:endParaRPr>
          </a:p>
          <a:p>
            <a:pPr>
              <a:lnSpc>
                <a:spcPct val="15000"/>
              </a:lnSpc>
              <a:defRPr/>
            </a:pPr>
            <a:endParaRPr lang="en-US" sz="3600" dirty="0">
              <a:solidFill>
                <a:srgbClr val="000000"/>
              </a:solidFill>
              <a:latin typeface="Helvetica" pitchFamily="84" charset="0"/>
            </a:endParaRPr>
          </a:p>
          <a:p>
            <a:pPr>
              <a:defRPr/>
            </a:pPr>
            <a:r>
              <a:rPr lang="en-US" sz="3600" u="sng" dirty="0">
                <a:solidFill>
                  <a:srgbClr val="000000"/>
                </a:solidFill>
                <a:latin typeface="Helvetica" pitchFamily="84" charset="0"/>
              </a:rPr>
              <a:t>How?</a:t>
            </a:r>
          </a:p>
          <a:p>
            <a:pPr>
              <a:lnSpc>
                <a:spcPct val="15000"/>
              </a:lnSpc>
              <a:defRPr/>
            </a:pPr>
            <a:endParaRPr lang="en-US" sz="3600" dirty="0">
              <a:solidFill>
                <a:srgbClr val="000000"/>
              </a:solidFill>
              <a:latin typeface="Helvetica" pitchFamily="84" charset="0"/>
            </a:endParaRPr>
          </a:p>
          <a:p>
            <a:pPr>
              <a:lnSpc>
                <a:spcPct val="15000"/>
              </a:lnSpc>
              <a:defRPr/>
            </a:pPr>
            <a:endParaRPr lang="en-US" sz="3600" dirty="0">
              <a:solidFill>
                <a:srgbClr val="000000"/>
              </a:solidFill>
              <a:latin typeface="Helvetica" pitchFamily="84" charset="0"/>
            </a:endParaRPr>
          </a:p>
          <a:p>
            <a:pPr algn="ctr">
              <a:defRPr/>
            </a:pP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-</a:t>
            </a:r>
            <a:r>
              <a:rPr lang="en-US" sz="3600" b="1" dirty="0">
                <a:solidFill>
                  <a:srgbClr val="000000"/>
                </a:solidFill>
                <a:latin typeface="Helvetica" pitchFamily="84" charset="0"/>
              </a:rPr>
              <a:t>KDEL </a:t>
            </a: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signal on proteins that 	should stay in RER lumen</a:t>
            </a:r>
          </a:p>
          <a:p>
            <a:pPr algn="ctr">
              <a:lnSpc>
                <a:spcPct val="15000"/>
              </a:lnSpc>
              <a:defRPr/>
            </a:pPr>
            <a:endParaRPr lang="en-US" sz="3600" dirty="0">
              <a:solidFill>
                <a:srgbClr val="000000"/>
              </a:solidFill>
              <a:latin typeface="Helvetica" pitchFamily="84" charset="0"/>
            </a:endParaRPr>
          </a:p>
          <a:p>
            <a:pPr algn="ctr">
              <a:defRPr/>
            </a:pPr>
            <a:r>
              <a:rPr lang="en-US" sz="3600" i="1" dirty="0">
                <a:solidFill>
                  <a:srgbClr val="000000"/>
                </a:solidFill>
                <a:latin typeface="Helvetica" pitchFamily="84" charset="0"/>
              </a:rPr>
              <a:t>“Retention Signal”</a:t>
            </a:r>
          </a:p>
        </p:txBody>
      </p:sp>
      <p:sp>
        <p:nvSpPr>
          <p:cNvPr id="5124" name="Text Box 4"/>
          <p:cNvSpPr txBox="1">
            <a:spLocks noChangeArrowheads="1"/>
          </p:cNvSpPr>
          <p:nvPr/>
        </p:nvSpPr>
        <p:spPr bwMode="auto">
          <a:xfrm>
            <a:off x="6324600" y="6207148"/>
            <a:ext cx="2286000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Helvetica" pitchFamily="84" charset="0"/>
              </a:rPr>
              <a:t>14-13</a:t>
            </a:r>
          </a:p>
        </p:txBody>
      </p:sp>
      <p:pic>
        <p:nvPicPr>
          <p:cNvPr id="5126" name="Picture 6" descr="021205_mouse_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153400" y="58674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7" name="Oval 7"/>
          <p:cNvSpPr>
            <a:spLocks noChangeArrowheads="1"/>
          </p:cNvSpPr>
          <p:nvPr/>
        </p:nvSpPr>
        <p:spPr bwMode="auto">
          <a:xfrm>
            <a:off x="5410200" y="3810000"/>
            <a:ext cx="838200" cy="609600"/>
          </a:xfrm>
          <a:prstGeom prst="ellips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8" name="Oval 8"/>
          <p:cNvSpPr>
            <a:spLocks noChangeArrowheads="1"/>
          </p:cNvSpPr>
          <p:nvPr/>
        </p:nvSpPr>
        <p:spPr bwMode="auto">
          <a:xfrm>
            <a:off x="7162800" y="2133600"/>
            <a:ext cx="838200" cy="609600"/>
          </a:xfrm>
          <a:prstGeom prst="ellipse">
            <a:avLst/>
          </a:prstGeom>
          <a:noFill/>
          <a:ln w="9525">
            <a:solidFill>
              <a:srgbClr val="80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5129" name="Rectangle 9"/>
          <p:cNvSpPr>
            <a:spLocks noChangeArrowheads="1"/>
          </p:cNvSpPr>
          <p:nvPr/>
        </p:nvSpPr>
        <p:spPr bwMode="auto">
          <a:xfrm>
            <a:off x="5113338" y="3352800"/>
            <a:ext cx="10947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 err="1">
                <a:solidFill>
                  <a:srgbClr val="FF0000"/>
                </a:solidFill>
              </a:rPr>
              <a:t>anterograde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30" name="Rectangle 10"/>
          <p:cNvSpPr>
            <a:spLocks noChangeArrowheads="1"/>
          </p:cNvSpPr>
          <p:nvPr/>
        </p:nvSpPr>
        <p:spPr bwMode="auto">
          <a:xfrm>
            <a:off x="7772400" y="2667000"/>
            <a:ext cx="97520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400" b="1" dirty="0">
                <a:solidFill>
                  <a:srgbClr val="FF0000"/>
                </a:solidFill>
              </a:rPr>
              <a:t>retrograde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5131" name="Rectangle 11"/>
          <p:cNvSpPr>
            <a:spLocks noChangeArrowheads="1"/>
          </p:cNvSpPr>
          <p:nvPr/>
        </p:nvSpPr>
        <p:spPr bwMode="auto">
          <a:xfrm>
            <a:off x="6894540" y="3900494"/>
            <a:ext cx="119295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 dirty="0" err="1">
                <a:solidFill>
                  <a:srgbClr val="FF0000"/>
                </a:solidFill>
              </a:rPr>
              <a:t>coatamers</a:t>
            </a:r>
            <a:endParaRPr lang="en-US" b="1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figure 3-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066800"/>
            <a:ext cx="80295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1066800" y="4459288"/>
            <a:ext cx="8382000" cy="239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-a chaperone should remain in ER but will shuttle to Golgi</a:t>
            </a:r>
          </a:p>
          <a:p>
            <a:pPr>
              <a:lnSpc>
                <a:spcPct val="20000"/>
              </a:lnSpc>
            </a:pPr>
            <a:endParaRPr lang="en-US" sz="3600" dirty="0">
              <a:solidFill>
                <a:srgbClr val="000000"/>
              </a:solidFill>
              <a:latin typeface="Helvetica" pitchFamily="84" charset="0"/>
            </a:endParaRPr>
          </a:p>
          <a:p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-if it happens a KDEL receptor picks up the chaperone &amp; returns it to RER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505200" y="3962400"/>
            <a:ext cx="25146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Helvetica" pitchFamily="84" charset="0"/>
              </a:rPr>
              <a:t>Fig. 3-16</a:t>
            </a:r>
          </a:p>
        </p:txBody>
      </p:sp>
      <p:pic>
        <p:nvPicPr>
          <p:cNvPr id="6149" name="Picture 5" descr="021205_mouse_300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600" y="27432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Text Box 6"/>
          <p:cNvSpPr txBox="1">
            <a:spLocks noChangeArrowheads="1"/>
          </p:cNvSpPr>
          <p:nvPr/>
        </p:nvSpPr>
        <p:spPr bwMode="auto">
          <a:xfrm>
            <a:off x="762000" y="-25417"/>
            <a:ext cx="7924800" cy="10255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Proteins That Use Retention Signals.</a:t>
            </a:r>
          </a:p>
          <a:p>
            <a:pPr algn="ctr">
              <a:lnSpc>
                <a:spcPct val="20000"/>
              </a:lnSpc>
              <a:spcBef>
                <a:spcPct val="50000"/>
              </a:spcBef>
            </a:pP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Chaperones - lumen proteins</a:t>
            </a:r>
          </a:p>
        </p:txBody>
      </p:sp>
      <p:sp>
        <p:nvSpPr>
          <p:cNvPr id="6151" name="Rectangle 7"/>
          <p:cNvSpPr>
            <a:spLocks noChangeArrowheads="1"/>
          </p:cNvSpPr>
          <p:nvPr/>
        </p:nvSpPr>
        <p:spPr bwMode="auto">
          <a:xfrm>
            <a:off x="7848600" y="1143000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Hsc70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8077200" cy="35179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8627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68627"/>
                  <a:invGamma/>
                </a:schemeClr>
              </a:gs>
            </a:gsLst>
            <a:lin ang="5400000" scaled="1"/>
          </a:gra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Other Signals: </a:t>
            </a:r>
            <a:r>
              <a:rPr lang="en-US" sz="3600" u="sng" dirty="0">
                <a:solidFill>
                  <a:srgbClr val="000000"/>
                </a:solidFill>
                <a:latin typeface="Helvetica" pitchFamily="84" charset="0"/>
              </a:rPr>
              <a:t>Mannose-6-Phosphate</a:t>
            </a:r>
            <a:endParaRPr lang="en-US" sz="3600" dirty="0">
              <a:solidFill>
                <a:srgbClr val="000000"/>
              </a:solidFill>
              <a:latin typeface="Helvetica" pitchFamily="84" charset="0"/>
            </a:endParaRPr>
          </a:p>
          <a:p>
            <a:pPr>
              <a:lnSpc>
                <a:spcPct val="10000"/>
              </a:lnSpc>
              <a:defRPr/>
            </a:pPr>
            <a:endParaRPr lang="en-US" sz="3600" dirty="0">
              <a:solidFill>
                <a:srgbClr val="000000"/>
              </a:solidFill>
              <a:latin typeface="Helvetica" pitchFamily="84" charset="0"/>
            </a:endParaRPr>
          </a:p>
          <a:p>
            <a:pPr>
              <a:lnSpc>
                <a:spcPct val="10000"/>
              </a:lnSpc>
              <a:defRPr/>
            </a:pPr>
            <a:endParaRPr lang="en-US" sz="3600" dirty="0">
              <a:solidFill>
                <a:srgbClr val="000000"/>
              </a:solidFill>
              <a:latin typeface="Helvetica" pitchFamily="84" charset="0"/>
            </a:endParaRPr>
          </a:p>
          <a:p>
            <a:pPr>
              <a:defRPr/>
            </a:pPr>
            <a:r>
              <a:rPr lang="en-US" sz="3600" dirty="0">
                <a:solidFill>
                  <a:srgbClr val="000066"/>
                </a:solidFill>
                <a:latin typeface="Helvetica" pitchFamily="84" charset="0"/>
              </a:rPr>
              <a:t>-</a:t>
            </a:r>
            <a:r>
              <a:rPr lang="en-US" sz="3600" b="1" i="1" dirty="0">
                <a:solidFill>
                  <a:srgbClr val="000066"/>
                </a:solidFill>
                <a:latin typeface="Helvetica" pitchFamily="84" charset="0"/>
              </a:rPr>
              <a:t>M6P targets proteins to </a:t>
            </a:r>
            <a:r>
              <a:rPr lang="en-US" sz="3600" b="1" i="1" dirty="0" err="1">
                <a:solidFill>
                  <a:srgbClr val="000066"/>
                </a:solidFill>
                <a:latin typeface="Helvetica" pitchFamily="84" charset="0"/>
              </a:rPr>
              <a:t>lysosome</a:t>
            </a:r>
            <a:endParaRPr lang="en-US" sz="3600" b="1" i="1" dirty="0">
              <a:solidFill>
                <a:srgbClr val="000066"/>
              </a:solidFill>
              <a:latin typeface="Helvetica" pitchFamily="84" charset="0"/>
            </a:endParaRPr>
          </a:p>
          <a:p>
            <a:pPr>
              <a:defRPr/>
            </a:pPr>
            <a:r>
              <a:rPr lang="en-US" sz="3600" dirty="0">
                <a:solidFill>
                  <a:srgbClr val="000066"/>
                </a:solidFill>
                <a:latin typeface="Helvetica" pitchFamily="84" charset="0"/>
              </a:rPr>
              <a:t>-</a:t>
            </a:r>
            <a:r>
              <a:rPr lang="en-US" sz="3600" dirty="0" err="1">
                <a:solidFill>
                  <a:srgbClr val="000066"/>
                </a:solidFill>
                <a:latin typeface="Helvetica" pitchFamily="84" charset="0"/>
              </a:rPr>
              <a:t>lysosomal</a:t>
            </a:r>
            <a:r>
              <a:rPr lang="en-US" sz="3600" dirty="0">
                <a:solidFill>
                  <a:srgbClr val="000066"/>
                </a:solidFill>
                <a:latin typeface="Helvetica" pitchFamily="84" charset="0"/>
              </a:rPr>
              <a:t> enzymes degrade:</a:t>
            </a:r>
          </a:p>
          <a:p>
            <a:pPr algn="ctr">
              <a:defRPr/>
            </a:pPr>
            <a:r>
              <a:rPr lang="en-US" sz="3600" dirty="0">
                <a:solidFill>
                  <a:srgbClr val="000066"/>
                </a:solidFill>
                <a:latin typeface="Helvetica" pitchFamily="84" charset="0"/>
              </a:rPr>
              <a:t> </a:t>
            </a: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nucleotides, proteins &amp; lipids</a:t>
            </a:r>
            <a:endParaRPr lang="en-US" sz="3600" dirty="0">
              <a:solidFill>
                <a:srgbClr val="000066"/>
              </a:solidFill>
              <a:latin typeface="Helvetica" pitchFamily="84" charset="0"/>
            </a:endParaRPr>
          </a:p>
          <a:p>
            <a:pPr>
              <a:defRPr/>
            </a:pPr>
            <a:r>
              <a:rPr lang="en-US" sz="3600" dirty="0">
                <a:solidFill>
                  <a:srgbClr val="000066"/>
                </a:solidFill>
                <a:latin typeface="Helvetica" pitchFamily="84" charset="0"/>
              </a:rPr>
              <a:t>-targeting requires a M6P receptor</a:t>
            </a:r>
          </a:p>
          <a:p>
            <a:pPr>
              <a:defRPr/>
            </a:pPr>
            <a:r>
              <a:rPr lang="en-US" sz="3600" dirty="0">
                <a:solidFill>
                  <a:srgbClr val="000066"/>
                </a:solidFill>
                <a:latin typeface="Helvetica" pitchFamily="84" charset="0"/>
              </a:rPr>
              <a:t>-enzymes having </a:t>
            </a:r>
            <a:r>
              <a:rPr lang="en-US" sz="3600" u="sng" dirty="0">
                <a:solidFill>
                  <a:srgbClr val="000066"/>
                </a:solidFill>
                <a:latin typeface="Helvetica" pitchFamily="84" charset="0"/>
              </a:rPr>
              <a:t>M6P</a:t>
            </a:r>
            <a:r>
              <a:rPr lang="en-US" sz="3600" dirty="0">
                <a:solidFill>
                  <a:srgbClr val="000066"/>
                </a:solidFill>
                <a:latin typeface="Helvetica" pitchFamily="84" charset="0"/>
              </a:rPr>
              <a:t> bind receptor</a:t>
            </a:r>
            <a:endParaRPr lang="en-US" dirty="0">
              <a:latin typeface="Helvetica" pitchFamily="84" charset="0"/>
            </a:endParaRPr>
          </a:p>
        </p:txBody>
      </p:sp>
      <p:sp>
        <p:nvSpPr>
          <p:cNvPr id="7171" name="Rectangle 3" descr="F17-39"/>
          <p:cNvSpPr>
            <a:spLocks noChangeArrowheads="1"/>
          </p:cNvSpPr>
          <p:nvPr/>
        </p:nvSpPr>
        <p:spPr bwMode="auto">
          <a:xfrm>
            <a:off x="571472" y="3857628"/>
            <a:ext cx="8077200" cy="26670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9050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7172" name="Text Box 4"/>
          <p:cNvSpPr txBox="1">
            <a:spLocks noChangeArrowheads="1"/>
          </p:cNvSpPr>
          <p:nvPr/>
        </p:nvSpPr>
        <p:spPr bwMode="auto">
          <a:xfrm>
            <a:off x="7148546" y="6278586"/>
            <a:ext cx="2209800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dirty="0">
                <a:solidFill>
                  <a:srgbClr val="000000"/>
                </a:solidFill>
                <a:latin typeface="Helvetica" pitchFamily="84" charset="0"/>
              </a:rPr>
              <a:t>Fig. 14-21</a:t>
            </a:r>
          </a:p>
        </p:txBody>
      </p:sp>
      <p:sp>
        <p:nvSpPr>
          <p:cNvPr id="7173" name="Line 5"/>
          <p:cNvSpPr>
            <a:spLocks noChangeShapeType="1"/>
          </p:cNvSpPr>
          <p:nvPr/>
        </p:nvSpPr>
        <p:spPr bwMode="auto">
          <a:xfrm>
            <a:off x="4768542" y="3810000"/>
            <a:ext cx="2562244" cy="76200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square" anchor="ctr">
            <a:spAutoFit/>
          </a:bodyPr>
          <a:lstStyle/>
          <a:p>
            <a:endParaRPr lang="en-CA"/>
          </a:p>
        </p:txBody>
      </p:sp>
      <p:sp>
        <p:nvSpPr>
          <p:cNvPr id="6" name="Oval 5"/>
          <p:cNvSpPr/>
          <p:nvPr/>
        </p:nvSpPr>
        <p:spPr>
          <a:xfrm>
            <a:off x="7358082" y="4357694"/>
            <a:ext cx="785818" cy="7858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7" name="TextBox 6"/>
          <p:cNvSpPr txBox="1"/>
          <p:nvPr/>
        </p:nvSpPr>
        <p:spPr>
          <a:xfrm>
            <a:off x="714348" y="6000768"/>
            <a:ext cx="71438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Sugar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731194" y="6000768"/>
            <a:ext cx="2214578" cy="428628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00298" y="6500834"/>
            <a:ext cx="714380" cy="14287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3286116" y="6357958"/>
            <a:ext cx="25717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FF0000"/>
                </a:solidFill>
              </a:rPr>
              <a:t>in </a:t>
            </a:r>
            <a:r>
              <a:rPr lang="en-CA" sz="2800" dirty="0" err="1" smtClean="0">
                <a:solidFill>
                  <a:srgbClr val="FF0000"/>
                </a:solidFill>
              </a:rPr>
              <a:t>cis</a:t>
            </a:r>
            <a:r>
              <a:rPr lang="en-CA" sz="2800" dirty="0" smtClean="0">
                <a:solidFill>
                  <a:srgbClr val="FF0000"/>
                </a:solidFill>
              </a:rPr>
              <a:t> Golgi!</a:t>
            </a:r>
            <a:endParaRPr lang="en-CA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84582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1" name="Text Box 3"/>
          <p:cNvSpPr txBox="1">
            <a:spLocks noChangeArrowheads="1"/>
          </p:cNvSpPr>
          <p:nvPr/>
        </p:nvSpPr>
        <p:spPr bwMode="auto">
          <a:xfrm>
            <a:off x="642910" y="4786323"/>
            <a:ext cx="8229600" cy="207691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6667"/>
                  <a:invGamma/>
                </a:schemeClr>
              </a:gs>
            </a:gsLst>
            <a:path path="rect">
              <a:fillToRect r="100000" b="10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Helvetica" pitchFamily="84" charset="0"/>
              </a:rPr>
              <a:t>-receptor binding occurs ~ </a:t>
            </a:r>
            <a:r>
              <a:rPr lang="en-US" sz="3200" b="1" dirty="0">
                <a:solidFill>
                  <a:srgbClr val="000000"/>
                </a:solidFill>
                <a:latin typeface="Helvetica" pitchFamily="84" charset="0"/>
              </a:rPr>
              <a:t>pH </a:t>
            </a:r>
            <a:r>
              <a:rPr lang="en-US" sz="3200" b="1" dirty="0" smtClean="0">
                <a:solidFill>
                  <a:srgbClr val="000000"/>
                </a:solidFill>
                <a:latin typeface="Helvetica" pitchFamily="84" charset="0"/>
              </a:rPr>
              <a:t>7 </a:t>
            </a:r>
            <a:r>
              <a:rPr lang="en-US" sz="3200" b="1" dirty="0" smtClean="0">
                <a:solidFill>
                  <a:srgbClr val="FF0000"/>
                </a:solidFill>
                <a:latin typeface="Helvetica" pitchFamily="84" charset="0"/>
              </a:rPr>
              <a:t>(Golgi)</a:t>
            </a:r>
            <a:endParaRPr lang="en-US" sz="3200" b="1" dirty="0">
              <a:solidFill>
                <a:srgbClr val="FF0000"/>
              </a:solidFill>
              <a:latin typeface="Helvetica" pitchFamily="84" charset="0"/>
            </a:endParaRPr>
          </a:p>
          <a:p>
            <a:pPr>
              <a:lnSpc>
                <a:spcPct val="0"/>
              </a:lnSpc>
              <a:defRPr/>
            </a:pPr>
            <a:endParaRPr lang="en-US" sz="3200" dirty="0">
              <a:solidFill>
                <a:srgbClr val="000000"/>
              </a:solidFill>
              <a:latin typeface="Helvetica" pitchFamily="84" charset="0"/>
            </a:endParaRPr>
          </a:p>
          <a:p>
            <a:pPr>
              <a:lnSpc>
                <a:spcPct val="0"/>
              </a:lnSpc>
              <a:defRPr/>
            </a:pPr>
            <a:endParaRPr lang="en-US" sz="3200" dirty="0">
              <a:solidFill>
                <a:srgbClr val="000000"/>
              </a:solidFill>
              <a:latin typeface="Helvetica" pitchFamily="84" charset="0"/>
            </a:endParaRPr>
          </a:p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Helvetica" pitchFamily="84" charset="0"/>
              </a:rPr>
              <a:t>-at </a:t>
            </a:r>
            <a:r>
              <a:rPr lang="en-US" sz="3200" b="1" dirty="0">
                <a:solidFill>
                  <a:srgbClr val="000000"/>
                </a:solidFill>
                <a:latin typeface="Helvetica" pitchFamily="84" charset="0"/>
              </a:rPr>
              <a:t>low pH </a:t>
            </a:r>
            <a:r>
              <a:rPr lang="en-US" sz="3200" dirty="0">
                <a:solidFill>
                  <a:srgbClr val="000000"/>
                </a:solidFill>
                <a:latin typeface="Helvetica" pitchFamily="84" charset="0"/>
              </a:rPr>
              <a:t>M6P detaches from </a:t>
            </a:r>
            <a:r>
              <a:rPr lang="en-US" sz="3200" dirty="0" smtClean="0">
                <a:solidFill>
                  <a:srgbClr val="000000"/>
                </a:solidFill>
                <a:latin typeface="Helvetica" pitchFamily="84" charset="0"/>
              </a:rPr>
              <a:t>receptor </a:t>
            </a:r>
            <a:r>
              <a:rPr lang="en-US" sz="3200" b="1" dirty="0" smtClean="0">
                <a:solidFill>
                  <a:srgbClr val="FF0000"/>
                </a:solidFill>
                <a:latin typeface="Helvetica" pitchFamily="84" charset="0"/>
              </a:rPr>
              <a:t>(CURL) </a:t>
            </a:r>
            <a:endParaRPr lang="en-US" sz="3200" b="1" dirty="0">
              <a:solidFill>
                <a:srgbClr val="FF0000"/>
              </a:solidFill>
              <a:latin typeface="Helvetica" pitchFamily="84" charset="0"/>
            </a:endParaRPr>
          </a:p>
          <a:p>
            <a:pPr>
              <a:lnSpc>
                <a:spcPct val="0"/>
              </a:lnSpc>
              <a:defRPr/>
            </a:pPr>
            <a:endParaRPr lang="en-US" sz="3200" dirty="0">
              <a:solidFill>
                <a:srgbClr val="000000"/>
              </a:solidFill>
              <a:latin typeface="Helvetica" pitchFamily="84" charset="0"/>
            </a:endParaRPr>
          </a:p>
          <a:p>
            <a:pPr>
              <a:defRPr/>
            </a:pPr>
            <a:r>
              <a:rPr lang="en-US" sz="3200" dirty="0">
                <a:solidFill>
                  <a:srgbClr val="000000"/>
                </a:solidFill>
                <a:latin typeface="Helvetica" pitchFamily="84" charset="0"/>
              </a:rPr>
              <a:t>-M6P receptors return to Golgi or to PM</a:t>
            </a:r>
            <a:endParaRPr lang="en-US" sz="3200" dirty="0">
              <a:latin typeface="Helvetica" pitchFamily="84" charset="0"/>
            </a:endParaRPr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6553200" y="76200"/>
            <a:ext cx="2362200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66"/>
                </a:solidFill>
                <a:latin typeface="Helvetica" pitchFamily="84" charset="0"/>
              </a:rPr>
              <a:t>Fig. 14-22</a:t>
            </a:r>
          </a:p>
        </p:txBody>
      </p:sp>
      <p:sp>
        <p:nvSpPr>
          <p:cNvPr id="8197" name="Rectangle 5"/>
          <p:cNvSpPr>
            <a:spLocks noChangeArrowheads="1"/>
          </p:cNvSpPr>
          <p:nvPr/>
        </p:nvSpPr>
        <p:spPr bwMode="auto">
          <a:xfrm>
            <a:off x="1143000" y="2590800"/>
            <a:ext cx="2176463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solidFill>
                  <a:srgbClr val="FF0000"/>
                </a:solidFill>
                <a:latin typeface="Helvetica" pitchFamily="84" charset="0"/>
              </a:rPr>
              <a:t>AP=adapter proteins</a:t>
            </a:r>
            <a:endParaRPr lang="en-US" sz="1600">
              <a:latin typeface="Helvetica" pitchFamily="84" charset="0"/>
            </a:endParaRPr>
          </a:p>
        </p:txBody>
      </p:sp>
      <p:sp>
        <p:nvSpPr>
          <p:cNvPr id="8198" name="Rectangle 6"/>
          <p:cNvSpPr>
            <a:spLocks noChangeArrowheads="1"/>
          </p:cNvSpPr>
          <p:nvPr/>
        </p:nvSpPr>
        <p:spPr bwMode="auto">
          <a:xfrm>
            <a:off x="7772400" y="2514600"/>
            <a:ext cx="1030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84" charset="0"/>
              </a:rPr>
              <a:t>CURL</a:t>
            </a:r>
            <a:endParaRPr lang="en-US">
              <a:latin typeface="Helvetica" pitchFamily="8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00034" y="4000504"/>
            <a:ext cx="642942" cy="21431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8" name="TextBox 7"/>
          <p:cNvSpPr txBox="1"/>
          <p:nvPr/>
        </p:nvSpPr>
        <p:spPr>
          <a:xfrm>
            <a:off x="500034" y="3857628"/>
            <a:ext cx="50006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CIS</a:t>
            </a:r>
            <a:endParaRPr lang="en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Exam Question: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57298"/>
            <a:ext cx="8229600" cy="4768865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000" dirty="0" smtClean="0"/>
              <a:t>During translation, carbohydrates and sugars are added to proteins that are</a:t>
            </a:r>
          </a:p>
          <a:p>
            <a:pPr>
              <a:buNone/>
            </a:pPr>
            <a:r>
              <a:rPr lang="en-CA" sz="2000" dirty="0" smtClean="0"/>
              <a:t>secreted or placed on the cell surface. Which of the following is likely to be</a:t>
            </a:r>
          </a:p>
          <a:p>
            <a:pPr>
              <a:buNone/>
            </a:pPr>
            <a:r>
              <a:rPr lang="en-CA" sz="2000" dirty="0" smtClean="0"/>
              <a:t>the correct transport route of a protein that sits on the surface of your red</a:t>
            </a:r>
          </a:p>
          <a:p>
            <a:pPr>
              <a:buNone/>
            </a:pPr>
            <a:r>
              <a:rPr lang="en-CA" sz="2000" dirty="0" smtClean="0"/>
              <a:t>blood cells?</a:t>
            </a:r>
          </a:p>
          <a:p>
            <a:pPr>
              <a:buNone/>
            </a:pPr>
            <a:endParaRPr lang="en-CA" sz="2000" dirty="0" smtClean="0"/>
          </a:p>
          <a:p>
            <a:pPr marL="457200" indent="-457200">
              <a:buAutoNum type="alphaUcParenR"/>
            </a:pPr>
            <a:r>
              <a:rPr lang="en-CA" sz="2000" dirty="0" smtClean="0"/>
              <a:t>Ribosome, ER, trans-Golgi, medial-Golgi, placement in the plasma membrane</a:t>
            </a:r>
          </a:p>
          <a:p>
            <a:pPr marL="457200" indent="-457200">
              <a:buAutoNum type="alphaUcParenR"/>
            </a:pPr>
            <a:r>
              <a:rPr lang="en-CA" sz="2000" dirty="0" smtClean="0"/>
              <a:t>ER, trans-Golgi, </a:t>
            </a:r>
            <a:r>
              <a:rPr lang="en-CA" sz="2000" dirty="0" err="1" smtClean="0"/>
              <a:t>cis</a:t>
            </a:r>
            <a:r>
              <a:rPr lang="en-CA" sz="2000" dirty="0" smtClean="0"/>
              <a:t>-Golgi, </a:t>
            </a:r>
            <a:r>
              <a:rPr lang="en-CA" sz="2000" dirty="0" err="1" smtClean="0"/>
              <a:t>lysosome</a:t>
            </a:r>
            <a:r>
              <a:rPr lang="en-CA" sz="2000" dirty="0" smtClean="0"/>
              <a:t>, placement in the plasma membrane</a:t>
            </a:r>
          </a:p>
          <a:p>
            <a:pPr marL="457200" indent="-457200">
              <a:buAutoNum type="alphaUcParenR"/>
            </a:pPr>
            <a:r>
              <a:rPr lang="en-CA" sz="2000" dirty="0" err="1" smtClean="0"/>
              <a:t>Cis</a:t>
            </a:r>
            <a:r>
              <a:rPr lang="en-CA" sz="2000" dirty="0" smtClean="0"/>
              <a:t>-Golgi, trans-Golgi, </a:t>
            </a:r>
            <a:r>
              <a:rPr lang="en-CA" sz="2000" dirty="0" err="1" smtClean="0"/>
              <a:t>proteasome</a:t>
            </a:r>
            <a:r>
              <a:rPr lang="en-CA" sz="2000" dirty="0" smtClean="0"/>
              <a:t>, placement in the plasma membrane</a:t>
            </a:r>
          </a:p>
          <a:p>
            <a:pPr marL="457200" indent="-457200">
              <a:buAutoNum type="alphaUcParenR"/>
            </a:pPr>
            <a:r>
              <a:rPr lang="en-CA" sz="2000" dirty="0" smtClean="0"/>
              <a:t>ER, </a:t>
            </a:r>
            <a:r>
              <a:rPr lang="en-CA" sz="2000" dirty="0" err="1" smtClean="0"/>
              <a:t>cis</a:t>
            </a:r>
            <a:r>
              <a:rPr lang="en-CA" sz="2000" dirty="0" smtClean="0"/>
              <a:t>-Golgi, medial-Golgi, trans-Golgi, placement in the plasma membrane</a:t>
            </a:r>
          </a:p>
          <a:p>
            <a:pPr marL="457200" indent="-457200">
              <a:buAutoNum type="alphaUcParenR"/>
            </a:pPr>
            <a:r>
              <a:rPr lang="en-CA" sz="2000" dirty="0" smtClean="0"/>
              <a:t>Ribosome, ER, medial-Golgi, </a:t>
            </a:r>
            <a:r>
              <a:rPr lang="en-CA" sz="2000" dirty="0" err="1" smtClean="0"/>
              <a:t>peroxisome</a:t>
            </a:r>
            <a:r>
              <a:rPr lang="en-CA" sz="2000" dirty="0" smtClean="0"/>
              <a:t>, placement in the plasma membrane</a:t>
            </a:r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sz="1800" dirty="0" smtClean="0"/>
              <a:t>Growth hormone (GH) plays a major role in our body, yet blocking the polypeptide’s</a:t>
            </a:r>
          </a:p>
          <a:p>
            <a:pPr>
              <a:buNone/>
            </a:pPr>
            <a:r>
              <a:rPr lang="en-CA" sz="1800" dirty="0" smtClean="0"/>
              <a:t>entrance into the bloodstream would have frightful consequences. If an individual’s</a:t>
            </a:r>
          </a:p>
          <a:p>
            <a:pPr>
              <a:buNone/>
            </a:pPr>
            <a:r>
              <a:rPr lang="en-CA" sz="1800" dirty="0" smtClean="0"/>
              <a:t>pituitary cells were unable to _______________________ it would severely hinder</a:t>
            </a:r>
          </a:p>
          <a:p>
            <a:pPr>
              <a:buNone/>
            </a:pPr>
            <a:r>
              <a:rPr lang="en-CA" sz="1800" dirty="0" smtClean="0"/>
              <a:t>his/</a:t>
            </a:r>
            <a:r>
              <a:rPr lang="en-CA" sz="1800" dirty="0" err="1" smtClean="0"/>
              <a:t>her’s</a:t>
            </a:r>
            <a:r>
              <a:rPr lang="en-CA" sz="1800" dirty="0" smtClean="0"/>
              <a:t> ability to make a </a:t>
            </a:r>
            <a:r>
              <a:rPr lang="en-CA" sz="1800" dirty="0" err="1" smtClean="0"/>
              <a:t>secretable</a:t>
            </a:r>
            <a:r>
              <a:rPr lang="en-CA" sz="1800" dirty="0" smtClean="0"/>
              <a:t> form of GH and thus they would likely suffer</a:t>
            </a:r>
          </a:p>
          <a:p>
            <a:pPr>
              <a:buNone/>
            </a:pPr>
            <a:r>
              <a:rPr lang="en-CA" sz="1800" dirty="0" smtClean="0"/>
              <a:t>from growth retardation or dwarfism.</a:t>
            </a:r>
          </a:p>
          <a:p>
            <a:pPr>
              <a:buNone/>
            </a:pPr>
            <a:endParaRPr lang="en-CA" sz="1800" dirty="0" smtClean="0"/>
          </a:p>
          <a:p>
            <a:pPr>
              <a:buAutoNum type="alphaUcParenR"/>
            </a:pPr>
            <a:r>
              <a:rPr lang="en-CA" sz="1800" dirty="0" smtClean="0"/>
              <a:t>Synthesize SRP</a:t>
            </a:r>
          </a:p>
          <a:p>
            <a:pPr>
              <a:buAutoNum type="alphaUcParenR"/>
            </a:pPr>
            <a:r>
              <a:rPr lang="en-CA" sz="1800" dirty="0" smtClean="0"/>
              <a:t>Raise the pH in the CURL</a:t>
            </a:r>
          </a:p>
          <a:p>
            <a:pPr>
              <a:buAutoNum type="alphaUcParenR"/>
            </a:pPr>
            <a:r>
              <a:rPr lang="en-CA" sz="1800" dirty="0" err="1" smtClean="0"/>
              <a:t>Phosphorylate</a:t>
            </a:r>
            <a:r>
              <a:rPr lang="en-CA" sz="1800" dirty="0" smtClean="0"/>
              <a:t> KDEL</a:t>
            </a:r>
          </a:p>
          <a:p>
            <a:pPr>
              <a:buAutoNum type="alphaUcParenR"/>
            </a:pPr>
            <a:r>
              <a:rPr lang="en-CA" sz="1800" dirty="0" err="1" smtClean="0"/>
              <a:t>Methylate</a:t>
            </a:r>
            <a:r>
              <a:rPr lang="en-CA" sz="1800" dirty="0" smtClean="0"/>
              <a:t> MPF</a:t>
            </a:r>
          </a:p>
          <a:p>
            <a:pPr>
              <a:buAutoNum type="alphaUcParenR"/>
            </a:pPr>
            <a:r>
              <a:rPr lang="en-CA" sz="1800" dirty="0" smtClean="0"/>
              <a:t>Target </a:t>
            </a:r>
            <a:r>
              <a:rPr lang="en-CA" sz="1800" dirty="0" err="1" smtClean="0"/>
              <a:t>clathrin</a:t>
            </a:r>
            <a:r>
              <a:rPr lang="en-CA" sz="1800" dirty="0" smtClean="0"/>
              <a:t> to a </a:t>
            </a:r>
            <a:r>
              <a:rPr lang="en-CA" sz="1800" dirty="0" err="1" smtClean="0"/>
              <a:t>proteasome</a:t>
            </a:r>
            <a:endParaRPr lang="en-CA" sz="1800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285720" y="-24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Exam Question:</a:t>
            </a:r>
            <a:endParaRPr kumimoji="0" lang="en-CA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2844" y="-71462"/>
            <a:ext cx="7772400" cy="1470025"/>
          </a:xfrm>
        </p:spPr>
        <p:txBody>
          <a:bodyPr/>
          <a:lstStyle/>
          <a:p>
            <a:r>
              <a:rPr lang="en-CA" dirty="0" smtClean="0"/>
              <a:t>Receptor Mediated </a:t>
            </a:r>
            <a:r>
              <a:rPr lang="en-CA" dirty="0" err="1" smtClean="0"/>
              <a:t>Endocytosis</a:t>
            </a:r>
            <a:r>
              <a:rPr lang="en-CA" dirty="0" smtClean="0"/>
              <a:t>:</a:t>
            </a:r>
            <a:endParaRPr lang="en-C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8596" y="1285860"/>
            <a:ext cx="8429684" cy="3495684"/>
          </a:xfrm>
        </p:spPr>
        <p:txBody>
          <a:bodyPr>
            <a:normAutofit/>
          </a:bodyPr>
          <a:lstStyle/>
          <a:p>
            <a:pPr algn="l"/>
            <a:r>
              <a:rPr lang="en-CA" u="sng" dirty="0" smtClean="0"/>
              <a:t>What is it??</a:t>
            </a:r>
          </a:p>
          <a:p>
            <a:pPr algn="l"/>
            <a:r>
              <a:rPr lang="en-CA" dirty="0" smtClean="0"/>
              <a:t>-a method of SELECTIVE internalization</a:t>
            </a:r>
          </a:p>
          <a:p>
            <a:pPr algn="l"/>
            <a:r>
              <a:rPr lang="en-CA" dirty="0" smtClean="0"/>
              <a:t>-Ex: LDL internalization</a:t>
            </a:r>
            <a:endParaRPr lang="en-CA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5435" y="3786190"/>
            <a:ext cx="8554283" cy="2633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4572000" cy="593407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8627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u="sng">
                <a:solidFill>
                  <a:srgbClr val="000000"/>
                </a:solidFill>
                <a:latin typeface="Helvetica" pitchFamily="84" charset="0"/>
              </a:rPr>
              <a:t>How is cholesterol internalized?</a:t>
            </a:r>
          </a:p>
          <a:p>
            <a:pPr>
              <a:lnSpc>
                <a:spcPct val="40000"/>
              </a:lnSpc>
              <a:defRPr/>
            </a:pPr>
            <a:endParaRPr lang="en-US" sz="3600" b="1">
              <a:solidFill>
                <a:srgbClr val="000000"/>
              </a:solidFill>
              <a:latin typeface="Helvetica" pitchFamily="84" charset="0"/>
            </a:endParaRPr>
          </a:p>
          <a:p>
            <a:pPr>
              <a:defRPr/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-LDL receptors on plasma membrane</a:t>
            </a:r>
          </a:p>
          <a:p>
            <a:pPr>
              <a:lnSpc>
                <a:spcPct val="10000"/>
              </a:lnSpc>
              <a:defRPr/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	</a:t>
            </a:r>
          </a:p>
          <a:p>
            <a:pPr>
              <a:defRPr/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-clathrin in cytoplasm to bind receptor’s C-terminus</a:t>
            </a:r>
          </a:p>
          <a:p>
            <a:pPr>
              <a:lnSpc>
                <a:spcPct val="10000"/>
              </a:lnSpc>
              <a:defRPr/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	</a:t>
            </a:r>
          </a:p>
          <a:p>
            <a:pPr>
              <a:defRPr/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-ApoB, a water soluble carrier of cholesterol</a:t>
            </a:r>
            <a:endParaRPr lang="en-US" sz="3200">
              <a:solidFill>
                <a:srgbClr val="000000"/>
              </a:solidFill>
              <a:latin typeface="Helvetica" pitchFamily="84" charset="0"/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5791200" y="381000"/>
            <a:ext cx="28956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>
                <a:solidFill>
                  <a:srgbClr val="000066"/>
                </a:solidFill>
                <a:latin typeface="Helvetica" pitchFamily="84" charset="0"/>
              </a:rPr>
              <a:t>LDL Particle</a:t>
            </a:r>
          </a:p>
        </p:txBody>
      </p:sp>
      <p:sp>
        <p:nvSpPr>
          <p:cNvPr id="13316" name="Line 4"/>
          <p:cNvSpPr>
            <a:spLocks noChangeShapeType="1"/>
          </p:cNvSpPr>
          <p:nvPr/>
        </p:nvSpPr>
        <p:spPr bwMode="auto">
          <a:xfrm>
            <a:off x="5715000" y="1828800"/>
            <a:ext cx="533400" cy="1588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13317" name="Line 5"/>
          <p:cNvSpPr>
            <a:spLocks noChangeShapeType="1"/>
          </p:cNvSpPr>
          <p:nvPr/>
        </p:nvSpPr>
        <p:spPr bwMode="auto">
          <a:xfrm>
            <a:off x="7620000" y="1524000"/>
            <a:ext cx="685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13318" name="Line 6"/>
          <p:cNvSpPr>
            <a:spLocks noChangeShapeType="1"/>
          </p:cNvSpPr>
          <p:nvPr/>
        </p:nvSpPr>
        <p:spPr bwMode="auto">
          <a:xfrm>
            <a:off x="8153400" y="3581400"/>
            <a:ext cx="5334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pic>
        <p:nvPicPr>
          <p:cNvPr id="13319" name="Picture 7" descr="figure 14-2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388938"/>
            <a:ext cx="3810000" cy="555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0" name="Rectangle 8"/>
          <p:cNvSpPr>
            <a:spLocks noChangeArrowheads="1"/>
          </p:cNvSpPr>
          <p:nvPr/>
        </p:nvSpPr>
        <p:spPr bwMode="auto">
          <a:xfrm>
            <a:off x="7848600" y="5562600"/>
            <a:ext cx="963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84" charset="0"/>
              </a:rPr>
              <a:t>14-27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1524000" y="152400"/>
            <a:ext cx="6248400" cy="608012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84" charset="0"/>
              </a:rPr>
              <a:t>Two Major Organelles.</a:t>
            </a:r>
          </a:p>
          <a:p>
            <a:pPr>
              <a:lnSpc>
                <a:spcPct val="15000"/>
              </a:lnSpc>
            </a:pPr>
            <a:endParaRPr lang="en-US" sz="3600" b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84" charset="0"/>
            </a:endParaRPr>
          </a:p>
          <a:p>
            <a:pPr algn="ctr">
              <a:lnSpc>
                <a:spcPct val="15000"/>
              </a:lnSpc>
            </a:pPr>
            <a:endParaRPr lang="en-US" sz="3600" b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84" charset="0"/>
            </a:endParaRPr>
          </a:p>
          <a:p>
            <a:pPr algn="ctr"/>
            <a:r>
              <a:rPr lang="en-US" sz="3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84" charset="0"/>
              </a:rPr>
              <a:t>Endoplasmic Reticulum</a:t>
            </a:r>
          </a:p>
          <a:p>
            <a:pPr algn="ctr"/>
            <a:r>
              <a:rPr lang="en-US" sz="3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84" charset="0"/>
              </a:rPr>
              <a:t>&amp;</a:t>
            </a:r>
          </a:p>
          <a:p>
            <a:pPr algn="ctr"/>
            <a:r>
              <a:rPr lang="en-US" sz="3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84" charset="0"/>
              </a:rPr>
              <a:t>Golgi</a:t>
            </a:r>
          </a:p>
          <a:p>
            <a:pPr>
              <a:lnSpc>
                <a:spcPct val="15000"/>
              </a:lnSpc>
            </a:pPr>
            <a:endParaRPr lang="en-US" sz="3600" b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84" charset="0"/>
            </a:endParaRPr>
          </a:p>
          <a:p>
            <a:pPr algn="ctr">
              <a:lnSpc>
                <a:spcPct val="15000"/>
              </a:lnSpc>
            </a:pPr>
            <a:endParaRPr lang="en-US" sz="3600" b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84" charset="0"/>
            </a:endParaRPr>
          </a:p>
          <a:p>
            <a:pPr algn="ctr"/>
            <a:r>
              <a:rPr lang="en-US" sz="3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84" charset="0"/>
              </a:rPr>
              <a:t>Two Major Concepts  </a:t>
            </a:r>
          </a:p>
          <a:p>
            <a:pPr algn="ctr">
              <a:lnSpc>
                <a:spcPct val="15000"/>
              </a:lnSpc>
            </a:pPr>
            <a:endParaRPr lang="en-US" sz="3600" b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84" charset="0"/>
            </a:endParaRPr>
          </a:p>
          <a:p>
            <a:pPr algn="ctr"/>
            <a:r>
              <a:rPr lang="en-US" sz="3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84" charset="0"/>
              </a:rPr>
              <a:t>-i) Where are proteins made &amp; subsequently modified?</a:t>
            </a:r>
          </a:p>
          <a:p>
            <a:pPr algn="ctr">
              <a:lnSpc>
                <a:spcPct val="15000"/>
              </a:lnSpc>
            </a:pPr>
            <a:endParaRPr lang="en-US" sz="3600" b="1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84" charset="0"/>
            </a:endParaRPr>
          </a:p>
          <a:p>
            <a:pPr algn="ctr"/>
            <a:r>
              <a:rPr lang="en-US" sz="3600" b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84" charset="0"/>
              </a:rPr>
              <a:t>-ii) How are proteins directed to specific regions in cells?</a:t>
            </a:r>
            <a:endParaRPr lang="en-US" sz="3600">
              <a:solidFill>
                <a:srgbClr val="8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84" charset="0"/>
            </a:endParaRP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1143000" y="6248400"/>
            <a:ext cx="7316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Helvetica" pitchFamily="84" charset="0"/>
              </a:rPr>
              <a:t>Both of which can contribute to traffic jam</a:t>
            </a:r>
          </a:p>
        </p:txBody>
      </p:sp>
      <p:pic>
        <p:nvPicPr>
          <p:cNvPr id="34820" name="Picture 4" descr="golg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66025" y="609600"/>
            <a:ext cx="1308100" cy="1851025"/>
          </a:xfrm>
          <a:prstGeom prst="rect">
            <a:avLst/>
          </a:prstGeom>
          <a:noFill/>
        </p:spPr>
      </p:pic>
      <p:sp>
        <p:nvSpPr>
          <p:cNvPr id="34821" name="Rectangle 5"/>
          <p:cNvSpPr>
            <a:spLocks noChangeArrowheads="1"/>
          </p:cNvSpPr>
          <p:nvPr/>
        </p:nvSpPr>
        <p:spPr bwMode="auto">
          <a:xfrm>
            <a:off x="7391400" y="2516188"/>
            <a:ext cx="1600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Camillo Golgi</a:t>
            </a:r>
          </a:p>
          <a:p>
            <a:pPr algn="ctr"/>
            <a:r>
              <a:rPr lang="en-US" sz="1600" b="1"/>
              <a:t>Nobel Prize 1906</a:t>
            </a:r>
            <a:endParaRPr lang="en-US"/>
          </a:p>
        </p:txBody>
      </p:sp>
      <p:sp>
        <p:nvSpPr>
          <p:cNvPr id="34822" name="Line 6"/>
          <p:cNvSpPr>
            <a:spLocks noChangeShapeType="1"/>
          </p:cNvSpPr>
          <p:nvPr/>
        </p:nvSpPr>
        <p:spPr bwMode="auto">
          <a:xfrm flipV="1">
            <a:off x="5410200" y="1752600"/>
            <a:ext cx="2057400" cy="533400"/>
          </a:xfrm>
          <a:prstGeom prst="line">
            <a:avLst/>
          </a:prstGeom>
          <a:noFill/>
          <a:ln w="22225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pic>
        <p:nvPicPr>
          <p:cNvPr id="34823" name="Picture 7" descr="claude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0525" y="927100"/>
            <a:ext cx="1241425" cy="1752600"/>
          </a:xfrm>
          <a:prstGeom prst="rect">
            <a:avLst/>
          </a:prstGeom>
          <a:noFill/>
        </p:spPr>
      </p:pic>
      <p:sp>
        <p:nvSpPr>
          <p:cNvPr id="34824" name="Rectangle 8"/>
          <p:cNvSpPr>
            <a:spLocks noChangeArrowheads="1"/>
          </p:cNvSpPr>
          <p:nvPr/>
        </p:nvSpPr>
        <p:spPr bwMode="auto">
          <a:xfrm>
            <a:off x="152400" y="2755900"/>
            <a:ext cx="160020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1600" b="1"/>
              <a:t>Albert Claude</a:t>
            </a:r>
          </a:p>
          <a:p>
            <a:pPr algn="ctr"/>
            <a:r>
              <a:rPr lang="en-US" sz="1600" b="1"/>
              <a:t>Nobel Prize 1974</a:t>
            </a:r>
            <a:endParaRPr lang="en-US"/>
          </a:p>
        </p:txBody>
      </p:sp>
      <p:sp>
        <p:nvSpPr>
          <p:cNvPr id="34825" name="Line 9"/>
          <p:cNvSpPr>
            <a:spLocks noChangeShapeType="1"/>
          </p:cNvSpPr>
          <p:nvPr/>
        </p:nvSpPr>
        <p:spPr bwMode="auto">
          <a:xfrm flipH="1">
            <a:off x="1752600" y="1447800"/>
            <a:ext cx="1219200" cy="3810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Text Box 2"/>
          <p:cNvSpPr txBox="1">
            <a:spLocks noChangeArrowheads="1"/>
          </p:cNvSpPr>
          <p:nvPr/>
        </p:nvSpPr>
        <p:spPr bwMode="auto">
          <a:xfrm>
            <a:off x="304800" y="533400"/>
            <a:ext cx="3048000" cy="527367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3529"/>
                  <a:invGamma/>
                </a:schemeClr>
              </a:gs>
              <a:gs pos="100000">
                <a:schemeClr val="bg1"/>
              </a:gs>
            </a:gsLst>
            <a:lin ang="2700000" scaled="1"/>
          </a:gra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u="sng" dirty="0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84" charset="0"/>
              </a:rPr>
              <a:t>Receptor-Mediated </a:t>
            </a:r>
            <a:r>
              <a:rPr lang="en-US" sz="3600" b="1" u="sng" dirty="0" err="1">
                <a:solidFill>
                  <a:srgbClr val="8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84" charset="0"/>
              </a:rPr>
              <a:t>Endocytosis</a:t>
            </a:r>
            <a:endParaRPr lang="en-US" sz="3600" dirty="0">
              <a:solidFill>
                <a:srgbClr val="800000"/>
              </a:solidFill>
              <a:latin typeface="Helvetica" pitchFamily="84" charset="0"/>
            </a:endParaRPr>
          </a:p>
          <a:p>
            <a:pPr algn="ctr">
              <a:lnSpc>
                <a:spcPct val="70000"/>
              </a:lnSpc>
              <a:defRPr/>
            </a:pPr>
            <a:endParaRPr lang="en-US" sz="3600" dirty="0">
              <a:solidFill>
                <a:srgbClr val="800000"/>
              </a:solidFill>
              <a:latin typeface="Helvetica" pitchFamily="84" charset="0"/>
            </a:endParaRPr>
          </a:p>
          <a:p>
            <a:pPr algn="ctr">
              <a:defRPr/>
            </a:pP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The Concept:  What is it?</a:t>
            </a:r>
            <a:endParaRPr lang="en-US" sz="3600" dirty="0">
              <a:solidFill>
                <a:srgbClr val="800000"/>
              </a:solidFill>
              <a:latin typeface="Helvetica" pitchFamily="84" charset="0"/>
            </a:endParaRPr>
          </a:p>
          <a:p>
            <a:pPr algn="ctr">
              <a:lnSpc>
                <a:spcPct val="70000"/>
              </a:lnSpc>
              <a:defRPr/>
            </a:pPr>
            <a:endParaRPr lang="en-US" sz="3600" dirty="0">
              <a:solidFill>
                <a:srgbClr val="800000"/>
              </a:solidFill>
              <a:latin typeface="Helvetica" pitchFamily="84" charset="0"/>
            </a:endParaRPr>
          </a:p>
          <a:p>
            <a:pPr algn="ctr">
              <a:defRPr/>
            </a:pPr>
            <a:r>
              <a:rPr lang="en-US" sz="3600" dirty="0">
                <a:solidFill>
                  <a:srgbClr val="000066"/>
                </a:solidFill>
                <a:latin typeface="Helvetica" pitchFamily="84" charset="0"/>
              </a:rPr>
              <a:t>A method of </a:t>
            </a:r>
            <a:r>
              <a:rPr lang="en-US" sz="3600" b="1" i="1" dirty="0">
                <a:solidFill>
                  <a:srgbClr val="FF0000"/>
                </a:solidFill>
                <a:latin typeface="Helvetica" pitchFamily="84" charset="0"/>
              </a:rPr>
              <a:t>selective</a:t>
            </a:r>
            <a:r>
              <a:rPr lang="en-US" sz="3600" b="1" i="1" dirty="0">
                <a:solidFill>
                  <a:srgbClr val="000066"/>
                </a:solidFill>
                <a:latin typeface="Helvetica" pitchFamily="84" charset="0"/>
              </a:rPr>
              <a:t> </a:t>
            </a:r>
            <a:r>
              <a:rPr lang="en-US" sz="3600" dirty="0">
                <a:solidFill>
                  <a:srgbClr val="000066"/>
                </a:solidFill>
                <a:latin typeface="Helvetica" pitchFamily="84" charset="0"/>
              </a:rPr>
              <a:t>internalization</a:t>
            </a:r>
            <a:endParaRPr lang="en-US" sz="3600" dirty="0">
              <a:solidFill>
                <a:srgbClr val="800000"/>
              </a:solidFill>
              <a:latin typeface="Helvetica" pitchFamily="84" charset="0"/>
            </a:endParaRPr>
          </a:p>
        </p:txBody>
      </p:sp>
      <p:sp>
        <p:nvSpPr>
          <p:cNvPr id="10243" name="Text Box 3"/>
          <p:cNvSpPr txBox="1">
            <a:spLocks noChangeArrowheads="1"/>
          </p:cNvSpPr>
          <p:nvPr/>
        </p:nvSpPr>
        <p:spPr bwMode="auto">
          <a:xfrm>
            <a:off x="1219200" y="5867400"/>
            <a:ext cx="2286000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Helvetica" pitchFamily="84" charset="0"/>
              </a:rPr>
              <a:t>Fig. 14-29</a:t>
            </a:r>
          </a:p>
        </p:txBody>
      </p:sp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05200" y="228600"/>
            <a:ext cx="54102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8143900" y="5048920"/>
            <a:ext cx="14287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sz="2800" dirty="0" smtClean="0">
                <a:solidFill>
                  <a:srgbClr val="FF0000"/>
                </a:solidFill>
              </a:rPr>
              <a:t>CURL</a:t>
            </a:r>
            <a:endParaRPr lang="en-CA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0" y="1143000"/>
            <a:ext cx="5105400" cy="548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9875" name="Text Box 3"/>
          <p:cNvSpPr txBox="1">
            <a:spLocks noChangeArrowheads="1"/>
          </p:cNvSpPr>
          <p:nvPr/>
        </p:nvSpPr>
        <p:spPr bwMode="auto">
          <a:xfrm>
            <a:off x="1295400" y="304800"/>
            <a:ext cx="7162800" cy="6604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3529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3529"/>
                  <a:invGamma/>
                </a:schemeClr>
              </a:gs>
            </a:gsLst>
            <a:lin ang="5400000" scaled="1"/>
          </a:gra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3600" u="sng">
                <a:solidFill>
                  <a:srgbClr val="000066"/>
                </a:solidFill>
                <a:latin typeface="Helvetica" pitchFamily="84" charset="0"/>
              </a:rPr>
              <a:t>e.g.  LDL (low density lipoprotein)</a:t>
            </a:r>
          </a:p>
        </p:txBody>
      </p:sp>
      <p:sp>
        <p:nvSpPr>
          <p:cNvPr id="79876" name="Text Box 4"/>
          <p:cNvSpPr txBox="1">
            <a:spLocks noChangeArrowheads="1"/>
          </p:cNvSpPr>
          <p:nvPr/>
        </p:nvSpPr>
        <p:spPr bwMode="auto">
          <a:xfrm>
            <a:off x="609600" y="1066800"/>
            <a:ext cx="2895600" cy="5545138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71765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lnSpc>
                <a:spcPct val="90000"/>
              </a:lnSpc>
              <a:defRPr/>
            </a:pPr>
            <a:r>
              <a:rPr lang="en-US" sz="3600">
                <a:solidFill>
                  <a:srgbClr val="800000"/>
                </a:solidFill>
                <a:latin typeface="Helvetica" pitchFamily="84" charset="0"/>
              </a:rPr>
              <a:t>-receptors in plasma membrane recognizes a unique ligand (LDL) </a:t>
            </a:r>
          </a:p>
          <a:p>
            <a:pPr algn="ctr">
              <a:lnSpc>
                <a:spcPct val="50000"/>
              </a:lnSpc>
              <a:defRPr/>
            </a:pPr>
            <a:endParaRPr lang="en-US" sz="3600">
              <a:solidFill>
                <a:srgbClr val="800000"/>
              </a:solidFill>
              <a:latin typeface="Helvetica" pitchFamily="84" charset="0"/>
            </a:endParaRPr>
          </a:p>
          <a:p>
            <a:pPr algn="ctr">
              <a:defRPr/>
            </a:pPr>
            <a:r>
              <a:rPr lang="en-US" sz="3600">
                <a:solidFill>
                  <a:srgbClr val="800000"/>
                </a:solidFill>
                <a:latin typeface="Helvetica" pitchFamily="84" charset="0"/>
              </a:rPr>
              <a:t>-clathrin helps internalize ligand</a:t>
            </a: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>
            <a:off x="2971800" y="1600200"/>
            <a:ext cx="1905000" cy="762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11270" name="Line 6"/>
          <p:cNvSpPr>
            <a:spLocks noChangeShapeType="1"/>
          </p:cNvSpPr>
          <p:nvPr/>
        </p:nvSpPr>
        <p:spPr bwMode="auto">
          <a:xfrm>
            <a:off x="2971800" y="4724400"/>
            <a:ext cx="1752600" cy="6096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11271" name="Line 7"/>
          <p:cNvSpPr>
            <a:spLocks noChangeShapeType="1"/>
          </p:cNvSpPr>
          <p:nvPr/>
        </p:nvSpPr>
        <p:spPr bwMode="auto">
          <a:xfrm>
            <a:off x="2971800" y="4724400"/>
            <a:ext cx="1752600" cy="9144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11272" name="Line 8"/>
          <p:cNvSpPr>
            <a:spLocks noChangeShapeType="1"/>
          </p:cNvSpPr>
          <p:nvPr/>
        </p:nvSpPr>
        <p:spPr bwMode="auto">
          <a:xfrm>
            <a:off x="3886200" y="1981200"/>
            <a:ext cx="762000" cy="76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4267200" y="1196975"/>
            <a:ext cx="12382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100800"/>
                </a:solidFill>
                <a:latin typeface="Helvetica" pitchFamily="84" charset="0"/>
              </a:rPr>
              <a:t>Fig. 14-26</a:t>
            </a:r>
            <a:endParaRPr lang="en-US" sz="3200">
              <a:solidFill>
                <a:srgbClr val="100800"/>
              </a:solidFill>
              <a:latin typeface="Helvetica" pitchFamily="8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Text Box 2"/>
          <p:cNvSpPr txBox="1">
            <a:spLocks noChangeArrowheads="1"/>
          </p:cNvSpPr>
          <p:nvPr/>
        </p:nvSpPr>
        <p:spPr bwMode="auto">
          <a:xfrm>
            <a:off x="609600" y="327025"/>
            <a:ext cx="8229600" cy="61499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77647"/>
                  <a:invGamma/>
                </a:schemeClr>
              </a:gs>
            </a:gsLst>
            <a:path path="rect">
              <a:fillToRect r="100000" b="100000"/>
            </a:path>
          </a:gra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u="sng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84" charset="0"/>
              </a:rPr>
              <a:t>How do the players work?</a:t>
            </a:r>
            <a:endParaRPr lang="en-US" sz="3600" u="sng">
              <a:solidFill>
                <a:srgbClr val="000066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Helvetica" pitchFamily="84" charset="0"/>
            </a:endParaRPr>
          </a:p>
          <a:p>
            <a:pPr>
              <a:lnSpc>
                <a:spcPct val="10000"/>
              </a:lnSpc>
              <a:defRPr/>
            </a:pPr>
            <a:endParaRPr lang="en-US" sz="3600">
              <a:solidFill>
                <a:srgbClr val="000066"/>
              </a:solidFill>
              <a:latin typeface="Helvetica" pitchFamily="84" charset="0"/>
            </a:endParaRPr>
          </a:p>
          <a:p>
            <a:pPr>
              <a:defRPr/>
            </a:pPr>
            <a:r>
              <a:rPr lang="en-US" sz="3400">
                <a:solidFill>
                  <a:srgbClr val="000066"/>
                </a:solidFill>
                <a:latin typeface="Helvetica" pitchFamily="84" charset="0"/>
              </a:rPr>
              <a:t>-cholesterol, insoluble in body fluids, is transported by ApoB </a:t>
            </a:r>
          </a:p>
          <a:p>
            <a:pPr>
              <a:defRPr/>
            </a:pPr>
            <a:r>
              <a:rPr lang="en-US" sz="3400">
                <a:solidFill>
                  <a:srgbClr val="800000"/>
                </a:solidFill>
                <a:latin typeface="Helvetica" pitchFamily="84" charset="0"/>
              </a:rPr>
              <a:t>-LDL receptors bind ApoB </a:t>
            </a:r>
          </a:p>
          <a:p>
            <a:pPr>
              <a:defRPr/>
            </a:pPr>
            <a:r>
              <a:rPr lang="en-US" sz="3400">
                <a:solidFill>
                  <a:srgbClr val="800000"/>
                </a:solidFill>
                <a:latin typeface="Helvetica" pitchFamily="84" charset="0"/>
              </a:rPr>
              <a:t>&amp; internalize particles</a:t>
            </a:r>
            <a:endParaRPr lang="en-US" sz="3400">
              <a:solidFill>
                <a:srgbClr val="000066"/>
              </a:solidFill>
              <a:latin typeface="Helvetica" pitchFamily="84" charset="0"/>
            </a:endParaRPr>
          </a:p>
          <a:p>
            <a:pPr>
              <a:lnSpc>
                <a:spcPct val="20000"/>
              </a:lnSpc>
              <a:defRPr/>
            </a:pPr>
            <a:endParaRPr lang="en-US" sz="3400">
              <a:solidFill>
                <a:srgbClr val="000066"/>
              </a:solidFill>
              <a:latin typeface="Helvetica" pitchFamily="84" charset="0"/>
            </a:endParaRPr>
          </a:p>
          <a:p>
            <a:pPr>
              <a:defRPr/>
            </a:pPr>
            <a:r>
              <a:rPr lang="en-US" sz="3400">
                <a:solidFill>
                  <a:srgbClr val="000066"/>
                </a:solidFill>
                <a:latin typeface="Helvetica" pitchFamily="84" charset="0"/>
              </a:rPr>
              <a:t>-internalization depends </a:t>
            </a:r>
          </a:p>
          <a:p>
            <a:pPr>
              <a:defRPr/>
            </a:pPr>
            <a:r>
              <a:rPr lang="en-US" sz="3400">
                <a:solidFill>
                  <a:srgbClr val="000066"/>
                </a:solidFill>
                <a:latin typeface="Helvetica" pitchFamily="84" charset="0"/>
              </a:rPr>
              <a:t>on clathrin</a:t>
            </a:r>
            <a:endParaRPr lang="en-US" sz="3400" i="1">
              <a:solidFill>
                <a:srgbClr val="000066"/>
              </a:solidFill>
              <a:latin typeface="Helvetica" pitchFamily="84" charset="0"/>
            </a:endParaRPr>
          </a:p>
          <a:p>
            <a:pPr>
              <a:defRPr/>
            </a:pPr>
            <a:r>
              <a:rPr lang="en-US" sz="3400">
                <a:solidFill>
                  <a:srgbClr val="800000"/>
                </a:solidFill>
                <a:latin typeface="Helvetica" pitchFamily="84" charset="0"/>
              </a:rPr>
              <a:t>-clathrin coat dissociates inside, vesicle goes to lysosome &amp; ApoB is degraded</a:t>
            </a:r>
            <a:endParaRPr lang="en-US" sz="3400">
              <a:solidFill>
                <a:srgbClr val="000066"/>
              </a:solidFill>
              <a:latin typeface="Helvetica" pitchFamily="84" charset="0"/>
            </a:endParaRPr>
          </a:p>
          <a:p>
            <a:pPr>
              <a:lnSpc>
                <a:spcPct val="20000"/>
              </a:lnSpc>
              <a:defRPr/>
            </a:pPr>
            <a:endParaRPr lang="en-US" sz="3400">
              <a:solidFill>
                <a:srgbClr val="000066"/>
              </a:solidFill>
              <a:latin typeface="Helvetica" pitchFamily="84" charset="0"/>
            </a:endParaRPr>
          </a:p>
          <a:p>
            <a:pPr>
              <a:defRPr/>
            </a:pPr>
            <a:r>
              <a:rPr lang="en-US" sz="3400">
                <a:solidFill>
                  <a:srgbClr val="000066"/>
                </a:solidFill>
                <a:latin typeface="Helvetica" pitchFamily="84" charset="0"/>
              </a:rPr>
              <a:t>-receptors shuttle back to plasma membrane or are degraded in lysosome</a:t>
            </a:r>
          </a:p>
          <a:p>
            <a:pPr>
              <a:lnSpc>
                <a:spcPct val="10000"/>
              </a:lnSpc>
              <a:defRPr/>
            </a:pPr>
            <a:endParaRPr lang="en-US" sz="3400">
              <a:solidFill>
                <a:srgbClr val="000066"/>
              </a:solidFill>
              <a:latin typeface="Helvetica" pitchFamily="84" charset="0"/>
            </a:endParaRPr>
          </a:p>
        </p:txBody>
      </p:sp>
      <p:sp>
        <p:nvSpPr>
          <p:cNvPr id="14339" name="Oval 3" descr="F17-52"/>
          <p:cNvSpPr>
            <a:spLocks noChangeArrowheads="1"/>
          </p:cNvSpPr>
          <p:nvPr/>
        </p:nvSpPr>
        <p:spPr bwMode="auto">
          <a:xfrm>
            <a:off x="6019800" y="1524000"/>
            <a:ext cx="2667000" cy="2438400"/>
          </a:xfrm>
          <a:prstGeom prst="ellipse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4340" name="Line 4"/>
          <p:cNvSpPr>
            <a:spLocks noChangeShapeType="1"/>
          </p:cNvSpPr>
          <p:nvPr/>
        </p:nvSpPr>
        <p:spPr bwMode="auto">
          <a:xfrm flipV="1">
            <a:off x="5410200" y="3352800"/>
            <a:ext cx="1143000" cy="6096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14341" name="Line 5"/>
          <p:cNvSpPr>
            <a:spLocks noChangeShapeType="1"/>
          </p:cNvSpPr>
          <p:nvPr/>
        </p:nvSpPr>
        <p:spPr bwMode="auto">
          <a:xfrm>
            <a:off x="2971800" y="3962400"/>
            <a:ext cx="2438400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7162800" y="381000"/>
            <a:ext cx="1624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/>
              <a:t>Triskelion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ext Box 2"/>
          <p:cNvSpPr txBox="1">
            <a:spLocks noChangeArrowheads="1"/>
          </p:cNvSpPr>
          <p:nvPr/>
        </p:nvSpPr>
        <p:spPr bwMode="auto">
          <a:xfrm>
            <a:off x="609600" y="381000"/>
            <a:ext cx="8077200" cy="41767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0784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u="sng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84" charset="0"/>
              </a:rPr>
              <a:t>Why internalize LDL?</a:t>
            </a:r>
            <a:endParaRPr lang="en-US" sz="3600" b="1">
              <a:solidFill>
                <a:srgbClr val="000066"/>
              </a:solidFill>
              <a:latin typeface="Helvetica" pitchFamily="84" charset="0"/>
            </a:endParaRPr>
          </a:p>
          <a:p>
            <a:pPr>
              <a:lnSpc>
                <a:spcPct val="20000"/>
              </a:lnSpc>
              <a:defRPr/>
            </a:pPr>
            <a:endParaRPr lang="en-US" sz="3600">
              <a:solidFill>
                <a:srgbClr val="000066"/>
              </a:solidFill>
              <a:latin typeface="Helvetica" pitchFamily="84" charset="0"/>
            </a:endParaRPr>
          </a:p>
          <a:p>
            <a:pPr algn="ctr">
              <a:defRPr/>
            </a:pPr>
            <a:r>
              <a:rPr lang="en-US" sz="3600" i="1">
                <a:solidFill>
                  <a:srgbClr val="000066"/>
                </a:solidFill>
                <a:latin typeface="Helvetica" pitchFamily="84" charset="0"/>
              </a:rPr>
              <a:t>-</a:t>
            </a:r>
            <a:r>
              <a:rPr lang="en-US" sz="3600">
                <a:solidFill>
                  <a:srgbClr val="000066"/>
                </a:solidFill>
                <a:latin typeface="Helvetica" pitchFamily="84" charset="0"/>
              </a:rPr>
              <a:t>high cholesterol levels in blood</a:t>
            </a:r>
            <a:r>
              <a:rPr lang="en-US" sz="3600" i="1">
                <a:solidFill>
                  <a:srgbClr val="000066"/>
                </a:solidFill>
                <a:latin typeface="Helvetica" pitchFamily="84" charset="0"/>
              </a:rPr>
              <a:t> Hypercholesterolemia</a:t>
            </a:r>
            <a:endParaRPr lang="en-US" sz="3600">
              <a:solidFill>
                <a:srgbClr val="000066"/>
              </a:solidFill>
              <a:latin typeface="Helvetica" pitchFamily="84" charset="0"/>
            </a:endParaRPr>
          </a:p>
          <a:p>
            <a:pPr>
              <a:lnSpc>
                <a:spcPct val="10000"/>
              </a:lnSpc>
              <a:defRPr/>
            </a:pPr>
            <a:r>
              <a:rPr lang="en-US" sz="3600">
                <a:solidFill>
                  <a:srgbClr val="000066"/>
                </a:solidFill>
                <a:latin typeface="Helvetica" pitchFamily="84" charset="0"/>
              </a:rPr>
              <a:t>	</a:t>
            </a:r>
          </a:p>
          <a:p>
            <a:pPr algn="ctr">
              <a:defRPr/>
            </a:pPr>
            <a:r>
              <a:rPr lang="en-US" sz="3600">
                <a:solidFill>
                  <a:srgbClr val="000066"/>
                </a:solidFill>
                <a:latin typeface="Helvetica" pitchFamily="84" charset="0"/>
              </a:rPr>
              <a:t>Reasons: no LDL receptor; receptor binds LDL poorly; receptor can’t internalize LDL</a:t>
            </a:r>
          </a:p>
          <a:p>
            <a:pPr>
              <a:lnSpc>
                <a:spcPct val="10000"/>
              </a:lnSpc>
              <a:defRPr/>
            </a:pPr>
            <a:r>
              <a:rPr lang="en-US" sz="3600">
                <a:solidFill>
                  <a:srgbClr val="000066"/>
                </a:solidFill>
                <a:latin typeface="Helvetica" pitchFamily="84" charset="0"/>
              </a:rPr>
              <a:t>	</a:t>
            </a:r>
          </a:p>
          <a:p>
            <a:pPr algn="ctr">
              <a:defRPr/>
            </a:pPr>
            <a:r>
              <a:rPr lang="en-US" sz="360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84" charset="0"/>
              </a:rPr>
              <a:t>Prognosis</a:t>
            </a:r>
            <a:r>
              <a:rPr lang="en-US" sz="3600">
                <a:solidFill>
                  <a:srgbClr val="000066"/>
                </a:solidFill>
                <a:latin typeface="Helvetica" pitchFamily="84" charset="0"/>
              </a:rPr>
              <a:t>: heart attack &amp; stroke</a:t>
            </a:r>
            <a:endParaRPr lang="en-US">
              <a:solidFill>
                <a:srgbClr val="000066"/>
              </a:solidFill>
              <a:latin typeface="Helvetica" pitchFamily="84" charset="0"/>
            </a:endParaRPr>
          </a:p>
        </p:txBody>
      </p:sp>
      <p:sp>
        <p:nvSpPr>
          <p:cNvPr id="12291" name="Rectangle 3" descr="3_1tmb"/>
          <p:cNvSpPr>
            <a:spLocks noChangeArrowheads="1"/>
          </p:cNvSpPr>
          <p:nvPr/>
        </p:nvSpPr>
        <p:spPr bwMode="auto">
          <a:xfrm>
            <a:off x="5029200" y="4724400"/>
            <a:ext cx="2133600" cy="18288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 flipV="1">
            <a:off x="4114800" y="4876800"/>
            <a:ext cx="1219200" cy="6858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4114800" y="5562600"/>
            <a:ext cx="1676400" cy="9144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7315200" y="5257800"/>
            <a:ext cx="1600200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Helvetica" pitchFamily="84" charset="0"/>
              </a:rPr>
              <a:t>Plaque</a:t>
            </a: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 flipH="1">
            <a:off x="6400800" y="5562600"/>
            <a:ext cx="914400" cy="762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pic>
        <p:nvPicPr>
          <p:cNvPr id="12296" name="Picture 8" descr="brown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1000" y="5029200"/>
            <a:ext cx="8953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7" name="Picture 9" descr="goldstein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524000" y="5029200"/>
            <a:ext cx="895350" cy="111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8" name="Rectangle 10"/>
          <p:cNvSpPr>
            <a:spLocks noChangeArrowheads="1"/>
          </p:cNvSpPr>
          <p:nvPr/>
        </p:nvSpPr>
        <p:spPr bwMode="auto">
          <a:xfrm>
            <a:off x="254000" y="6230938"/>
            <a:ext cx="86995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Helvetica" pitchFamily="84" charset="0"/>
              </a:rPr>
              <a:t>M. Brown</a:t>
            </a:r>
            <a:endParaRPr lang="en-US">
              <a:latin typeface="Helvetica" pitchFamily="84" charset="0"/>
            </a:endParaRP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1447800" y="6248400"/>
            <a:ext cx="10556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200" b="1">
                <a:latin typeface="Helvetica" pitchFamily="84" charset="0"/>
              </a:rPr>
              <a:t>J. Goldstein</a:t>
            </a:r>
            <a:endParaRPr lang="en-US">
              <a:latin typeface="Helvetica" pitchFamily="84" charset="0"/>
            </a:endParaRPr>
          </a:p>
        </p:txBody>
      </p:sp>
      <p:sp>
        <p:nvSpPr>
          <p:cNvPr id="12300" name="Rectangle 12"/>
          <p:cNvSpPr>
            <a:spLocks noChangeArrowheads="1"/>
          </p:cNvSpPr>
          <p:nvPr/>
        </p:nvSpPr>
        <p:spPr bwMode="auto">
          <a:xfrm>
            <a:off x="457200" y="4648200"/>
            <a:ext cx="17938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84" charset="0"/>
              </a:rPr>
              <a:t>Nobel 1985</a:t>
            </a:r>
            <a:endParaRPr lang="en-US">
              <a:latin typeface="Helvetica" pitchFamily="84" charset="0"/>
            </a:endParaRPr>
          </a:p>
        </p:txBody>
      </p:sp>
      <p:sp>
        <p:nvSpPr>
          <p:cNvPr id="12301" name="Rectangle 13"/>
          <p:cNvSpPr>
            <a:spLocks noChangeArrowheads="1"/>
          </p:cNvSpPr>
          <p:nvPr/>
        </p:nvSpPr>
        <p:spPr bwMode="auto">
          <a:xfrm>
            <a:off x="7620000" y="6248400"/>
            <a:ext cx="839788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b="1">
                <a:latin typeface="Helvetica" pitchFamily="84" charset="0"/>
              </a:rPr>
              <a:t>statins</a:t>
            </a:r>
            <a:endParaRPr lang="en-US">
              <a:latin typeface="Helvetica" pitchFamily="84" charset="0"/>
            </a:endParaRPr>
          </a:p>
        </p:txBody>
      </p:sp>
      <p:sp>
        <p:nvSpPr>
          <p:cNvPr id="12302" name="Rectangle 14"/>
          <p:cNvSpPr>
            <a:spLocks noChangeArrowheads="1"/>
          </p:cNvSpPr>
          <p:nvPr/>
        </p:nvSpPr>
        <p:spPr bwMode="auto">
          <a:xfrm>
            <a:off x="2832100" y="5349875"/>
            <a:ext cx="10826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84" charset="0"/>
              </a:rPr>
              <a:t>Artery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28600"/>
            <a:ext cx="6324600" cy="6248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5779" name="Text Box 3"/>
          <p:cNvSpPr txBox="1">
            <a:spLocks noChangeArrowheads="1"/>
          </p:cNvSpPr>
          <p:nvPr/>
        </p:nvSpPr>
        <p:spPr bwMode="auto">
          <a:xfrm>
            <a:off x="6705600" y="3197225"/>
            <a:ext cx="2286000" cy="32797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71765"/>
                  <a:invGamma/>
                </a:schemeClr>
              </a:gs>
            </a:gsLst>
            <a:lin ang="18900000" scaled="1"/>
          </a:gradFill>
          <a:ln w="19050">
            <a:solidFill>
              <a:srgbClr val="8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200" u="sng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Helvetica" pitchFamily="84" charset="0"/>
              </a:rPr>
              <a:t>Conceptual Recap</a:t>
            </a:r>
            <a:r>
              <a:rPr lang="en-US" sz="3200">
                <a:solidFill>
                  <a:srgbClr val="000000"/>
                </a:solidFill>
                <a:latin typeface="Helvetica" pitchFamily="84" charset="0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r>
              <a:rPr lang="en-US" sz="3200">
                <a:solidFill>
                  <a:srgbClr val="000000"/>
                </a:solidFill>
                <a:latin typeface="Helvetica" pitchFamily="84" charset="0"/>
              </a:rPr>
              <a:t>Go over Fig. 14-1 on Protein Secretion</a:t>
            </a:r>
          </a:p>
        </p:txBody>
      </p:sp>
      <p:pic>
        <p:nvPicPr>
          <p:cNvPr id="9220" name="Picture 4" descr="chapter 14 opener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5600" y="3048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Line 5"/>
          <p:cNvSpPr>
            <a:spLocks noChangeShapeType="1"/>
          </p:cNvSpPr>
          <p:nvPr/>
        </p:nvSpPr>
        <p:spPr bwMode="auto">
          <a:xfrm>
            <a:off x="5486400" y="609600"/>
            <a:ext cx="1143000" cy="76200"/>
          </a:xfrm>
          <a:prstGeom prst="line">
            <a:avLst/>
          </a:prstGeom>
          <a:noFill/>
          <a:ln w="19050">
            <a:solidFill>
              <a:srgbClr val="80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9222" name="Rectangle 6"/>
          <p:cNvSpPr>
            <a:spLocks noChangeArrowheads="1"/>
          </p:cNvSpPr>
          <p:nvPr/>
        </p:nvSpPr>
        <p:spPr bwMode="auto">
          <a:xfrm>
            <a:off x="6988175" y="2347913"/>
            <a:ext cx="13350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latin typeface="Helvetica" pitchFamily="84" charset="0"/>
              </a:rPr>
              <a:t>Clathrin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Exam Question: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sz="2000" dirty="0" smtClean="0"/>
              <a:t>A CURL is a type of organelle that plays a fundamental role in:</a:t>
            </a:r>
          </a:p>
          <a:p>
            <a:pPr>
              <a:buNone/>
            </a:pPr>
            <a:endParaRPr lang="en-CA" sz="2000" dirty="0" smtClean="0"/>
          </a:p>
          <a:p>
            <a:pPr marL="514350" indent="-514350">
              <a:buAutoNum type="alphaUcParenR"/>
            </a:pPr>
            <a:r>
              <a:rPr lang="en-CA" sz="2000" dirty="0" err="1" smtClean="0"/>
              <a:t>ligand</a:t>
            </a:r>
            <a:r>
              <a:rPr lang="en-CA" sz="2000" dirty="0" smtClean="0"/>
              <a:t>-specific </a:t>
            </a:r>
            <a:r>
              <a:rPr lang="en-CA" sz="2000" dirty="0" err="1" smtClean="0"/>
              <a:t>phagocytosis</a:t>
            </a:r>
            <a:endParaRPr lang="en-CA" sz="2000" dirty="0" smtClean="0"/>
          </a:p>
          <a:p>
            <a:pPr marL="514350" indent="-514350">
              <a:buAutoNum type="alphaUcParenR"/>
            </a:pPr>
            <a:r>
              <a:rPr lang="en-CA" sz="2000" dirty="0" smtClean="0"/>
              <a:t>Prokaryotic cell cycle regulation</a:t>
            </a:r>
          </a:p>
          <a:p>
            <a:pPr marL="514350" indent="-514350">
              <a:buAutoNum type="alphaUcParenR"/>
            </a:pPr>
            <a:r>
              <a:rPr lang="en-CA" sz="2000" dirty="0" smtClean="0"/>
              <a:t>Protein transcription</a:t>
            </a:r>
          </a:p>
          <a:p>
            <a:pPr marL="514350" indent="-514350">
              <a:buAutoNum type="alphaUcParenR"/>
            </a:pPr>
            <a:r>
              <a:rPr lang="en-CA" sz="2000" dirty="0" smtClean="0"/>
              <a:t>Receptor mediated </a:t>
            </a:r>
            <a:r>
              <a:rPr lang="en-CA" sz="2000" dirty="0" err="1" smtClean="0"/>
              <a:t>endocytosis</a:t>
            </a:r>
            <a:endParaRPr lang="en-CA" sz="2000" dirty="0" smtClean="0"/>
          </a:p>
          <a:p>
            <a:pPr marL="514350" indent="-514350">
              <a:buAutoNum type="alphaUcParenR"/>
            </a:pPr>
            <a:r>
              <a:rPr lang="en-CA" sz="2000" dirty="0" smtClean="0"/>
              <a:t>None of the above</a:t>
            </a:r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609600" y="152400"/>
            <a:ext cx="8077200" cy="112871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3600" b="1" u="sng">
                <a:solidFill>
                  <a:srgbClr val="000000"/>
                </a:solidFill>
                <a:latin typeface="Helvetica" pitchFamily="84" charset="0"/>
              </a:rPr>
              <a:t>MITOSIS &amp; CELL CYCLE CONTROL</a:t>
            </a: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    </a:t>
            </a:r>
            <a:r>
              <a:rPr lang="en-US" sz="3200">
                <a:solidFill>
                  <a:srgbClr val="000000"/>
                </a:solidFill>
                <a:latin typeface="Helvetica" pitchFamily="84" charset="0"/>
              </a:rPr>
              <a:t>pages 781-783, </a:t>
            </a:r>
            <a:r>
              <a:rPr lang="en-US" sz="3200" i="1">
                <a:solidFill>
                  <a:srgbClr val="000000"/>
                </a:solidFill>
                <a:latin typeface="Helvetica" pitchFamily="84" charset="0"/>
              </a:rPr>
              <a:t>Chapter 20</a:t>
            </a:r>
            <a:endParaRPr lang="en-US">
              <a:latin typeface="Times" pitchFamily="84" charset="0"/>
            </a:endParaRPr>
          </a:p>
        </p:txBody>
      </p:sp>
      <p:sp>
        <p:nvSpPr>
          <p:cNvPr id="2051" name="Rectangle 3" descr="F13-10B"/>
          <p:cNvSpPr>
            <a:spLocks noChangeArrowheads="1"/>
          </p:cNvSpPr>
          <p:nvPr/>
        </p:nvSpPr>
        <p:spPr bwMode="auto">
          <a:xfrm>
            <a:off x="4724400" y="1447800"/>
            <a:ext cx="4114800" cy="51816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3600">
              <a:solidFill>
                <a:srgbClr val="000000"/>
              </a:solidFill>
              <a:latin typeface="Times" pitchFamily="84" charset="0"/>
            </a:endParaRP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4724400" y="6172200"/>
            <a:ext cx="1828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Helvetica" pitchFamily="84" charset="0"/>
              </a:rPr>
              <a:t>Fig. 20-11</a:t>
            </a: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</p:txBody>
      </p:sp>
      <p:pic>
        <p:nvPicPr>
          <p:cNvPr id="2053" name="Picture 5" descr="s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2286000"/>
            <a:ext cx="4746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 descr="s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1200" y="4724400"/>
            <a:ext cx="4746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 descr="sto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162800" y="4724400"/>
            <a:ext cx="474663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 descr="chapter 18 opener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8600" y="1447800"/>
            <a:ext cx="441960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7" name="Picture 9" descr="021205_mouse_300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48600" y="5638800"/>
            <a:ext cx="91440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8" name="Rectangle 10"/>
          <p:cNvSpPr>
            <a:spLocks noChangeArrowheads="1"/>
          </p:cNvSpPr>
          <p:nvPr/>
        </p:nvSpPr>
        <p:spPr bwMode="auto">
          <a:xfrm>
            <a:off x="5359400" y="6443663"/>
            <a:ext cx="1841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304800" y="381000"/>
            <a:ext cx="8686800" cy="604202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8627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68627"/>
                  <a:invGamma/>
                </a:schemeClr>
              </a:gs>
            </a:gsLst>
            <a:lin ang="5400000" scaled="1"/>
          </a:gradFill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u="sng" dirty="0">
                <a:solidFill>
                  <a:srgbClr val="000000"/>
                </a:solidFill>
                <a:latin typeface="Helvetica" pitchFamily="84" charset="0"/>
              </a:rPr>
              <a:t>Concept</a:t>
            </a:r>
            <a:r>
              <a:rPr lang="en-US" sz="3600" u="sng" dirty="0" smtClean="0">
                <a:solidFill>
                  <a:srgbClr val="000000"/>
                </a:solidFill>
                <a:latin typeface="Helvetica" pitchFamily="84" charset="0"/>
              </a:rPr>
              <a:t>:</a:t>
            </a:r>
            <a:endParaRPr lang="en-US" sz="3600" u="sng" dirty="0">
              <a:solidFill>
                <a:srgbClr val="000000"/>
              </a:solidFill>
              <a:latin typeface="Helvetica" pitchFamily="84" charset="0"/>
            </a:endParaRPr>
          </a:p>
          <a:p>
            <a:pPr>
              <a:lnSpc>
                <a:spcPct val="20000"/>
              </a:lnSpc>
              <a:defRPr/>
            </a:pPr>
            <a:endParaRPr lang="en-US" sz="3600" dirty="0">
              <a:solidFill>
                <a:srgbClr val="000000"/>
              </a:solidFill>
              <a:latin typeface="Helvetica" pitchFamily="84" charset="0"/>
            </a:endParaRPr>
          </a:p>
          <a:p>
            <a:pPr>
              <a:defRPr/>
            </a:pP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-cell proliferation depends on signals</a:t>
            </a:r>
          </a:p>
          <a:p>
            <a:pPr>
              <a:lnSpc>
                <a:spcPct val="20000"/>
              </a:lnSpc>
              <a:defRPr/>
            </a:pPr>
            <a:endParaRPr lang="en-US" sz="3600" dirty="0">
              <a:solidFill>
                <a:srgbClr val="000000"/>
              </a:solidFill>
              <a:latin typeface="Helvetica" pitchFamily="84" charset="0"/>
            </a:endParaRPr>
          </a:p>
          <a:p>
            <a:pPr>
              <a:defRPr/>
            </a:pP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-progression through cell cycle is regulated</a:t>
            </a:r>
          </a:p>
          <a:p>
            <a:pPr>
              <a:lnSpc>
                <a:spcPct val="20000"/>
              </a:lnSpc>
              <a:defRPr/>
            </a:pPr>
            <a:endParaRPr lang="en-US" sz="3600" dirty="0">
              <a:solidFill>
                <a:srgbClr val="000000"/>
              </a:solidFill>
              <a:latin typeface="Helvetica" pitchFamily="84" charset="0"/>
            </a:endParaRPr>
          </a:p>
          <a:p>
            <a:pPr>
              <a:defRPr/>
            </a:pP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-</a:t>
            </a:r>
            <a:r>
              <a:rPr lang="en-US" sz="3600" b="1" dirty="0">
                <a:solidFill>
                  <a:srgbClr val="000000"/>
                </a:solidFill>
                <a:latin typeface="Helvetica" pitchFamily="84" charset="0"/>
              </a:rPr>
              <a:t>check points </a:t>
            </a: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ensure things </a:t>
            </a:r>
            <a:r>
              <a:rPr lang="en-US" sz="3600" dirty="0" smtClean="0">
                <a:solidFill>
                  <a:srgbClr val="000000"/>
                </a:solidFill>
                <a:latin typeface="Helvetica" pitchFamily="84" charset="0"/>
              </a:rPr>
              <a:t>should proceed:</a:t>
            </a:r>
          </a:p>
          <a:p>
            <a:pPr>
              <a:lnSpc>
                <a:spcPct val="20000"/>
              </a:lnSpc>
              <a:defRPr/>
            </a:pPr>
            <a:endParaRPr lang="en-US" sz="3600" dirty="0" smtClean="0">
              <a:solidFill>
                <a:srgbClr val="000000"/>
              </a:solidFill>
              <a:latin typeface="Helvetica" pitchFamily="84" charset="0"/>
            </a:endParaRPr>
          </a:p>
          <a:p>
            <a:pPr algn="ctr">
              <a:defRPr/>
            </a:pPr>
            <a:r>
              <a:rPr lang="en-US" sz="3600" dirty="0" smtClean="0">
                <a:solidFill>
                  <a:srgbClr val="000000"/>
                </a:solidFill>
                <a:latin typeface="Helvetica" pitchFamily="84" charset="0"/>
              </a:rPr>
              <a:t>                       Is all DNA replicated?</a:t>
            </a:r>
          </a:p>
          <a:p>
            <a:pPr algn="ctr">
              <a:defRPr/>
            </a:pPr>
            <a:r>
              <a:rPr lang="en-US" sz="3600" dirty="0" smtClean="0">
                <a:solidFill>
                  <a:srgbClr val="000000"/>
                </a:solidFill>
                <a:latin typeface="Helvetica" pitchFamily="84" charset="0"/>
              </a:rPr>
              <a:t>               </a:t>
            </a: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Is cell big enough?</a:t>
            </a:r>
          </a:p>
          <a:p>
            <a:pPr algn="ctr">
              <a:defRPr/>
            </a:pP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                     Is environment favorable?</a:t>
            </a:r>
          </a:p>
          <a:p>
            <a:pPr algn="ctr">
              <a:defRPr/>
            </a:pP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     Is DNA damaged?</a:t>
            </a:r>
            <a:endParaRPr lang="en-US" sz="3600" dirty="0">
              <a:solidFill>
                <a:srgbClr val="000000"/>
              </a:solidFill>
              <a:latin typeface="Times" pitchFamily="84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4114800"/>
            <a:ext cx="2667000" cy="2514600"/>
          </a:xfrm>
          <a:prstGeom prst="rect">
            <a:avLst/>
          </a:prstGeom>
          <a:noFill/>
          <a:ln w="12700">
            <a:solidFill>
              <a:srgbClr val="FF0080"/>
            </a:solidFill>
            <a:miter lim="800000"/>
            <a:headEnd/>
            <a:tailEnd/>
          </a:ln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77200" y="22098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3733800" y="152400"/>
            <a:ext cx="4881563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u="sng">
                <a:latin typeface="Helvetica" pitchFamily="84" charset="0"/>
              </a:rPr>
              <a:t>Yet Another Nobel Story</a:t>
            </a:r>
            <a:endParaRPr lang="en-US" sz="3200" b="1">
              <a:latin typeface="Helvetica" pitchFamily="84" charset="0"/>
            </a:endParaRPr>
          </a:p>
        </p:txBody>
      </p:sp>
      <p:sp>
        <p:nvSpPr>
          <p:cNvPr id="4100" name="Rectangle 4"/>
          <p:cNvSpPr>
            <a:spLocks noChangeArrowheads="1"/>
          </p:cNvSpPr>
          <p:nvPr/>
        </p:nvSpPr>
        <p:spPr bwMode="auto">
          <a:xfrm>
            <a:off x="531813" y="4724400"/>
            <a:ext cx="8137525" cy="1855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-involves 3 protein families, </a:t>
            </a:r>
          </a:p>
          <a:p>
            <a:pPr algn="ctr"/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2 of 	which are enzymes</a:t>
            </a:r>
          </a:p>
          <a:p>
            <a:pPr algn="ctr">
              <a:lnSpc>
                <a:spcPct val="21000"/>
              </a:lnSpc>
            </a:pPr>
            <a:endParaRPr lang="en-US" sz="3600" dirty="0">
              <a:solidFill>
                <a:srgbClr val="000000"/>
              </a:solidFill>
              <a:latin typeface="Helvetica" pitchFamily="84" charset="0"/>
            </a:endParaRPr>
          </a:p>
          <a:p>
            <a:pPr algn="ctr"/>
            <a:r>
              <a:rPr lang="en-US" sz="3600" dirty="0" err="1">
                <a:solidFill>
                  <a:srgbClr val="000000"/>
                </a:solidFill>
                <a:latin typeface="Helvetica" pitchFamily="84" charset="0"/>
              </a:rPr>
              <a:t>i</a:t>
            </a: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) </a:t>
            </a:r>
            <a:r>
              <a:rPr lang="en-US" sz="3600" i="1" dirty="0" err="1">
                <a:solidFill>
                  <a:srgbClr val="000000"/>
                </a:solidFill>
                <a:latin typeface="Helvetica" pitchFamily="84" charset="0"/>
              </a:rPr>
              <a:t>Kin</a:t>
            </a:r>
            <a:r>
              <a:rPr lang="en-US" sz="3600" i="1" u="sng" dirty="0" err="1">
                <a:solidFill>
                  <a:srgbClr val="000000"/>
                </a:solidFill>
                <a:latin typeface="Helvetica" pitchFamily="84" charset="0"/>
              </a:rPr>
              <a:t>ase</a:t>
            </a:r>
            <a:r>
              <a:rPr lang="en-US" sz="3600" i="1" dirty="0" err="1">
                <a:solidFill>
                  <a:srgbClr val="000000"/>
                </a:solidFill>
                <a:latin typeface="Helvetica" pitchFamily="84" charset="0"/>
              </a:rPr>
              <a:t>s</a:t>
            </a: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  ii) </a:t>
            </a:r>
            <a:r>
              <a:rPr lang="en-US" sz="3600" i="1" dirty="0" err="1">
                <a:solidFill>
                  <a:srgbClr val="000000"/>
                </a:solidFill>
                <a:latin typeface="Helvetica" pitchFamily="84" charset="0"/>
              </a:rPr>
              <a:t>Phosphat</a:t>
            </a:r>
            <a:r>
              <a:rPr lang="en-US" sz="3600" i="1" u="sng" dirty="0" err="1">
                <a:solidFill>
                  <a:srgbClr val="000000"/>
                </a:solidFill>
                <a:latin typeface="Helvetica" pitchFamily="84" charset="0"/>
              </a:rPr>
              <a:t>ase</a:t>
            </a:r>
            <a:r>
              <a:rPr lang="en-US" sz="3600" i="1" dirty="0" err="1">
                <a:solidFill>
                  <a:srgbClr val="000000"/>
                </a:solidFill>
                <a:latin typeface="Helvetica" pitchFamily="84" charset="0"/>
              </a:rPr>
              <a:t>s</a:t>
            </a: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  iii) </a:t>
            </a:r>
            <a:r>
              <a:rPr lang="en-US" sz="3600" i="1" dirty="0" err="1">
                <a:solidFill>
                  <a:srgbClr val="000000"/>
                </a:solidFill>
                <a:latin typeface="Helvetica" pitchFamily="84" charset="0"/>
              </a:rPr>
              <a:t>Cyclins</a:t>
            </a:r>
            <a:endParaRPr lang="en-US" sz="3600" i="1" dirty="0">
              <a:solidFill>
                <a:srgbClr val="000000"/>
              </a:solidFill>
              <a:latin typeface="Helvetica" pitchFamily="84" charset="0"/>
            </a:endParaRPr>
          </a:p>
        </p:txBody>
      </p:sp>
      <p:sp>
        <p:nvSpPr>
          <p:cNvPr id="4101" name="Rectangle 5"/>
          <p:cNvSpPr>
            <a:spLocks noChangeArrowheads="1"/>
          </p:cNvSpPr>
          <p:nvPr/>
        </p:nvSpPr>
        <p:spPr bwMode="auto">
          <a:xfrm>
            <a:off x="3581400" y="1295400"/>
            <a:ext cx="50260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Helvetica" pitchFamily="84" charset="0"/>
              </a:rPr>
              <a:t>Hartwell, Hunt &amp; Nurse, 2001</a:t>
            </a:r>
            <a:endParaRPr lang="en-US" sz="3200" b="1">
              <a:latin typeface="Helvetica" pitchFamily="84" charset="0"/>
            </a:endParaRPr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29400" y="1905000"/>
            <a:ext cx="895350" cy="12636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53050" y="1905000"/>
            <a:ext cx="895350" cy="12636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62400" y="1905000"/>
            <a:ext cx="895350" cy="12636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28600" y="228600"/>
            <a:ext cx="3352800" cy="4495800"/>
          </a:xfrm>
          <a:prstGeom prst="rect">
            <a:avLst/>
          </a:prstGeom>
          <a:noFill/>
          <a:ln w="28575">
            <a:solidFill>
              <a:schemeClr val="bg2"/>
            </a:solidFill>
            <a:miter lim="800000"/>
            <a:headEnd/>
            <a:tailEnd/>
          </a:ln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91400" y="3352800"/>
            <a:ext cx="1612900" cy="1612900"/>
          </a:xfrm>
          <a:prstGeom prst="rect">
            <a:avLst/>
          </a:prstGeom>
          <a:noFill/>
          <a:ln w="12700">
            <a:solidFill>
              <a:schemeClr val="hlink"/>
            </a:solidFill>
            <a:miter lim="800000"/>
            <a:headEnd/>
            <a:tailEnd/>
          </a:ln>
        </p:spPr>
      </p:pic>
      <p:sp>
        <p:nvSpPr>
          <p:cNvPr id="4107" name="Rectangle 11"/>
          <p:cNvSpPr>
            <a:spLocks noChangeArrowheads="1"/>
          </p:cNvSpPr>
          <p:nvPr/>
        </p:nvSpPr>
        <p:spPr bwMode="auto">
          <a:xfrm>
            <a:off x="6096000" y="3886200"/>
            <a:ext cx="1093788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Helvetica" pitchFamily="84" charset="0"/>
              </a:rPr>
              <a:t>yeast</a:t>
            </a:r>
            <a:endParaRPr lang="en-US" sz="3200" b="1">
              <a:latin typeface="Helvetica" pitchFamily="8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1143000" y="381000"/>
            <a:ext cx="7543800" cy="1306513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68627"/>
                  <a:invGamma/>
                </a:schemeClr>
              </a:gs>
            </a:gsLst>
            <a:path path="rect">
              <a:fillToRect r="100000" b="100000"/>
            </a:path>
          </a:gra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b="1" u="sng">
                <a:solidFill>
                  <a:srgbClr val="000000"/>
                </a:solidFill>
                <a:latin typeface="Helvetica" pitchFamily="84" charset="0"/>
              </a:rPr>
              <a:t>Regulation of Cell Cycle</a:t>
            </a:r>
          </a:p>
          <a:p>
            <a:pPr>
              <a:lnSpc>
                <a:spcPct val="21000"/>
              </a:lnSpc>
              <a:defRPr/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	</a:t>
            </a:r>
          </a:p>
          <a:p>
            <a:pPr algn="ctr">
              <a:defRPr/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Yeast Mutations &amp; Phenotypes</a:t>
            </a:r>
            <a:r>
              <a:rPr lang="en-US">
                <a:latin typeface="Helvetica" pitchFamily="84" charset="0"/>
              </a:rPr>
              <a:t> 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1219200" y="5791200"/>
            <a:ext cx="2362200" cy="946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Helvetica" pitchFamily="84" charset="0"/>
              </a:rPr>
              <a:t>Modified from Fig. 20-4</a:t>
            </a: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</p:txBody>
      </p:sp>
      <p:sp>
        <p:nvSpPr>
          <p:cNvPr id="5124" name="Freeform 4"/>
          <p:cNvSpPr>
            <a:spLocks/>
          </p:cNvSpPr>
          <p:nvPr/>
        </p:nvSpPr>
        <p:spPr bwMode="auto">
          <a:xfrm>
            <a:off x="8499475" y="4808538"/>
            <a:ext cx="165100" cy="265112"/>
          </a:xfrm>
          <a:custGeom>
            <a:avLst/>
            <a:gdLst>
              <a:gd name="T0" fmla="*/ 14 w 104"/>
              <a:gd name="T1" fmla="*/ 14 h 167"/>
              <a:gd name="T2" fmla="*/ 0 w 104"/>
              <a:gd name="T3" fmla="*/ 117 h 167"/>
              <a:gd name="T4" fmla="*/ 48 w 104"/>
              <a:gd name="T5" fmla="*/ 158 h 167"/>
              <a:gd name="T6" fmla="*/ 82 w 104"/>
              <a:gd name="T7" fmla="*/ 123 h 167"/>
              <a:gd name="T8" fmla="*/ 96 w 104"/>
              <a:gd name="T9" fmla="*/ 82 h 167"/>
              <a:gd name="T10" fmla="*/ 68 w 104"/>
              <a:gd name="T11" fmla="*/ 48 h 167"/>
              <a:gd name="T12" fmla="*/ 41 w 104"/>
              <a:gd name="T13" fmla="*/ 14 h 167"/>
              <a:gd name="T14" fmla="*/ 14 w 104"/>
              <a:gd name="T15" fmla="*/ 14 h 16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104"/>
              <a:gd name="T25" fmla="*/ 0 h 167"/>
              <a:gd name="T26" fmla="*/ 104 w 104"/>
              <a:gd name="T27" fmla="*/ 167 h 16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104" h="167">
                <a:moveTo>
                  <a:pt x="14" y="14"/>
                </a:moveTo>
                <a:cubicBezTo>
                  <a:pt x="22" y="57"/>
                  <a:pt x="9" y="77"/>
                  <a:pt x="0" y="117"/>
                </a:cubicBezTo>
                <a:cubicBezTo>
                  <a:pt x="10" y="156"/>
                  <a:pt x="4" y="167"/>
                  <a:pt x="48" y="158"/>
                </a:cubicBezTo>
                <a:cubicBezTo>
                  <a:pt x="66" y="145"/>
                  <a:pt x="72" y="144"/>
                  <a:pt x="82" y="123"/>
                </a:cubicBezTo>
                <a:cubicBezTo>
                  <a:pt x="87" y="109"/>
                  <a:pt x="96" y="82"/>
                  <a:pt x="96" y="82"/>
                </a:cubicBezTo>
                <a:cubicBezTo>
                  <a:pt x="77" y="30"/>
                  <a:pt x="104" y="94"/>
                  <a:pt x="68" y="48"/>
                </a:cubicBezTo>
                <a:cubicBezTo>
                  <a:pt x="30" y="0"/>
                  <a:pt x="103" y="55"/>
                  <a:pt x="41" y="14"/>
                </a:cubicBezTo>
                <a:cubicBezTo>
                  <a:pt x="17" y="22"/>
                  <a:pt x="25" y="25"/>
                  <a:pt x="14" y="14"/>
                </a:cubicBezTo>
                <a:close/>
              </a:path>
            </a:pathLst>
          </a:custGeom>
          <a:solidFill>
            <a:srgbClr val="FFFFFF"/>
          </a:solidFill>
          <a:ln w="19050" cap="flat" cmpd="sng">
            <a:noFill/>
            <a:prstDash val="solid"/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5125" name="Oval 5"/>
          <p:cNvSpPr>
            <a:spLocks noChangeArrowheads="1"/>
          </p:cNvSpPr>
          <p:nvPr/>
        </p:nvSpPr>
        <p:spPr bwMode="auto">
          <a:xfrm>
            <a:off x="6096000" y="1981200"/>
            <a:ext cx="152400" cy="228600"/>
          </a:xfrm>
          <a:prstGeom prst="ellipse">
            <a:avLst/>
          </a:prstGeom>
          <a:solidFill>
            <a:srgbClr val="FFFFFF"/>
          </a:solidFill>
          <a:ln w="19050">
            <a:noFill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6724680" y="5643578"/>
            <a:ext cx="2419320" cy="40011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rgbClr val="FF0000"/>
                </a:solidFill>
                <a:latin typeface="Helvetica" pitchFamily="84" charset="0"/>
              </a:rPr>
              <a:t>complementation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0" y="2143116"/>
            <a:ext cx="75438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8" name="Text Box 8"/>
          <p:cNvSpPr txBox="1">
            <a:spLocks noChangeArrowheads="1"/>
          </p:cNvSpPr>
          <p:nvPr/>
        </p:nvSpPr>
        <p:spPr bwMode="auto">
          <a:xfrm>
            <a:off x="1143000" y="2133600"/>
            <a:ext cx="16764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100800"/>
                </a:solidFill>
                <a:latin typeface="Helvetica" pitchFamily="84" charset="0"/>
              </a:rPr>
              <a:t>Cdc2 ts</a:t>
            </a:r>
            <a:endParaRPr lang="en-US" sz="3200">
              <a:solidFill>
                <a:srgbClr val="100800"/>
              </a:solidFill>
              <a:latin typeface="Helvetica" pitchFamily="84" charset="0"/>
            </a:endParaRPr>
          </a:p>
        </p:txBody>
      </p:sp>
      <p:sp>
        <p:nvSpPr>
          <p:cNvPr id="5129" name="Text Box 9"/>
          <p:cNvSpPr txBox="1">
            <a:spLocks noChangeArrowheads="1"/>
          </p:cNvSpPr>
          <p:nvPr/>
        </p:nvSpPr>
        <p:spPr bwMode="auto">
          <a:xfrm>
            <a:off x="8001024" y="4343400"/>
            <a:ext cx="9144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100800"/>
                </a:solidFill>
                <a:latin typeface="Helvetica" pitchFamily="84" charset="0"/>
              </a:rPr>
              <a:t>Cdc2</a:t>
            </a:r>
            <a:endParaRPr lang="en-US" sz="3200" dirty="0">
              <a:solidFill>
                <a:srgbClr val="100800"/>
              </a:solidFill>
              <a:latin typeface="Helvetica" pitchFamily="84" charset="0"/>
            </a:endParaRPr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5334000" y="2263967"/>
            <a:ext cx="1981200" cy="30777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dirty="0">
                <a:solidFill>
                  <a:srgbClr val="100800"/>
                </a:solidFill>
                <a:latin typeface="Helvetica" pitchFamily="84" charset="0"/>
              </a:rPr>
              <a:t>Transformed Cdc2 </a:t>
            </a:r>
            <a:r>
              <a:rPr lang="en-US" sz="1400" dirty="0" err="1">
                <a:solidFill>
                  <a:srgbClr val="100800"/>
                </a:solidFill>
                <a:latin typeface="Helvetica" pitchFamily="84" charset="0"/>
              </a:rPr>
              <a:t>ts</a:t>
            </a:r>
            <a:endParaRPr lang="en-US" sz="3200" dirty="0">
              <a:solidFill>
                <a:srgbClr val="100800"/>
              </a:solidFill>
              <a:latin typeface="Helvetica" pitchFamily="84" charset="0"/>
            </a:endParaRPr>
          </a:p>
        </p:txBody>
      </p:sp>
      <p:sp>
        <p:nvSpPr>
          <p:cNvPr id="5131" name="Text Box 11"/>
          <p:cNvSpPr txBox="1">
            <a:spLocks noChangeArrowheads="1"/>
          </p:cNvSpPr>
          <p:nvPr/>
        </p:nvSpPr>
        <p:spPr bwMode="auto">
          <a:xfrm>
            <a:off x="2971800" y="2012950"/>
            <a:ext cx="2133600" cy="73025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100800"/>
                </a:solidFill>
                <a:latin typeface="Helvetica" pitchFamily="84" charset="0"/>
              </a:rPr>
              <a:t>Transform with plasmid library of wild-type S. Pombe DNA</a:t>
            </a:r>
            <a:endParaRPr lang="en-US" sz="3200">
              <a:solidFill>
                <a:srgbClr val="100800"/>
              </a:solidFill>
              <a:latin typeface="Helvetica" pitchFamily="84" charset="0"/>
            </a:endParaRPr>
          </a:p>
        </p:txBody>
      </p:sp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3657600" y="4114800"/>
            <a:ext cx="609600" cy="304800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>
                <a:solidFill>
                  <a:srgbClr val="100800"/>
                </a:solidFill>
                <a:latin typeface="Helvetica" pitchFamily="84" charset="0"/>
              </a:rPr>
              <a:t>Cdc2</a:t>
            </a:r>
            <a:endParaRPr lang="en-US" sz="3200">
              <a:solidFill>
                <a:srgbClr val="100800"/>
              </a:solidFill>
              <a:latin typeface="Helvetica" pitchFamily="84" charset="0"/>
            </a:endParaRPr>
          </a:p>
        </p:txBody>
      </p:sp>
      <p:sp>
        <p:nvSpPr>
          <p:cNvPr id="5133" name="Rectangle 13"/>
          <p:cNvSpPr>
            <a:spLocks noChangeArrowheads="1"/>
          </p:cNvSpPr>
          <p:nvPr/>
        </p:nvSpPr>
        <p:spPr bwMode="auto">
          <a:xfrm>
            <a:off x="152400" y="1600200"/>
            <a:ext cx="12128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800" b="1">
                <a:solidFill>
                  <a:srgbClr val="000000"/>
                </a:solidFill>
              </a:rPr>
              <a:t>Mutated</a:t>
            </a:r>
          </a:p>
          <a:p>
            <a:r>
              <a:rPr lang="en-US" sz="1800" b="1">
                <a:solidFill>
                  <a:srgbClr val="000000"/>
                </a:solidFill>
              </a:rPr>
              <a:t>S. pombe</a:t>
            </a:r>
            <a:endParaRPr lang="en-US" b="1">
              <a:solidFill>
                <a:srgbClr val="000000"/>
              </a:solidFill>
            </a:endParaRPr>
          </a:p>
        </p:txBody>
      </p:sp>
      <p:sp>
        <p:nvSpPr>
          <p:cNvPr id="5134" name="Rectangle 14"/>
          <p:cNvSpPr>
            <a:spLocks noChangeArrowheads="1"/>
          </p:cNvSpPr>
          <p:nvPr/>
        </p:nvSpPr>
        <p:spPr bwMode="auto">
          <a:xfrm>
            <a:off x="3352800" y="6172200"/>
            <a:ext cx="55356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000000"/>
                </a:solidFill>
                <a:latin typeface="Helvetica" pitchFamily="84" charset="0"/>
              </a:rPr>
              <a:t>I am going to use Cdc2 in place of 28</a:t>
            </a:r>
            <a:endParaRPr lang="en-US" b="1">
              <a:latin typeface="Helvetica" pitchFamily="8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8077200" cy="439420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71765"/>
                  <a:invGamma/>
                </a:schemeClr>
              </a:gs>
            </a:gsLst>
            <a:lin ang="18900000" scaled="1"/>
          </a:gradFill>
          <a:ln w="1905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en-US" sz="3600" u="sng">
                <a:solidFill>
                  <a:srgbClr val="000000"/>
                </a:solidFill>
                <a:latin typeface="Helvetica" pitchFamily="84" charset="0"/>
              </a:rPr>
              <a:t>ER (Structure/Function)</a:t>
            </a: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  <a:p>
            <a:pPr>
              <a:lnSpc>
                <a:spcPct val="20000"/>
              </a:lnSpc>
            </a:pP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  <a:p>
            <a:pPr algn="ctr"/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-uninterrupted membranous tubules </a:t>
            </a:r>
          </a:p>
          <a:p>
            <a:pPr algn="ctr"/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&amp; vesicles separated from cytoplasm</a:t>
            </a:r>
          </a:p>
          <a:p>
            <a:pPr algn="ctr">
              <a:lnSpc>
                <a:spcPct val="20000"/>
              </a:lnSpc>
            </a:pP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  <a:p>
            <a:pPr algn="ctr"/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-RER has ribosomes on the tubules (cisterna)</a:t>
            </a:r>
          </a:p>
          <a:p>
            <a:pPr algn="ctr">
              <a:lnSpc>
                <a:spcPct val="20000"/>
              </a:lnSpc>
            </a:pP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  <a:p>
            <a:pPr algn="ctr"/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-cisterna are stacked</a:t>
            </a:r>
          </a:p>
          <a:p>
            <a:pPr algn="ctr">
              <a:lnSpc>
                <a:spcPct val="20000"/>
              </a:lnSpc>
            </a:pP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  <a:p>
            <a:pPr algn="ctr"/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-ER extend from nuclear membrane</a:t>
            </a:r>
          </a:p>
        </p:txBody>
      </p:sp>
      <p:sp>
        <p:nvSpPr>
          <p:cNvPr id="38915" name="Rectangle 3" descr="F17-11"/>
          <p:cNvSpPr>
            <a:spLocks noChangeArrowheads="1"/>
          </p:cNvSpPr>
          <p:nvPr/>
        </p:nvSpPr>
        <p:spPr bwMode="auto">
          <a:xfrm>
            <a:off x="1066800" y="4724400"/>
            <a:ext cx="6248400" cy="19050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905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7391400" y="5181600"/>
            <a:ext cx="14478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13-2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4572000" cy="6427788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74510"/>
                  <a:invGamma/>
                </a:schemeClr>
              </a:gs>
              <a:gs pos="100000">
                <a:schemeClr val="bg1"/>
              </a:gs>
            </a:gsLst>
            <a:lin ang="0" scaled="1"/>
          </a:gra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b="1" u="sng">
                <a:solidFill>
                  <a:srgbClr val="000000"/>
                </a:solidFill>
                <a:latin typeface="Helvetica" pitchFamily="84" charset="0"/>
              </a:rPr>
              <a:t>CDC’s:</a:t>
            </a:r>
            <a:r>
              <a:rPr lang="en-US" sz="3600" i="1">
                <a:solidFill>
                  <a:srgbClr val="000000"/>
                </a:solidFill>
                <a:latin typeface="Helvetica" pitchFamily="84" charset="0"/>
              </a:rPr>
              <a:t> The players:</a:t>
            </a:r>
          </a:p>
          <a:p>
            <a:pPr algn="ctr">
              <a:lnSpc>
                <a:spcPct val="10000"/>
              </a:lnSpc>
              <a:defRPr/>
            </a:pPr>
            <a:endParaRPr lang="en-US" sz="3600" i="1">
              <a:solidFill>
                <a:srgbClr val="000000"/>
              </a:solidFill>
              <a:latin typeface="Helvetica" pitchFamily="84" charset="0"/>
            </a:endParaRPr>
          </a:p>
          <a:p>
            <a:pPr algn="ctr">
              <a:defRPr/>
            </a:pPr>
            <a:r>
              <a:rPr lang="en-US" sz="3600" i="1">
                <a:solidFill>
                  <a:srgbClr val="000000"/>
                </a:solidFill>
                <a:latin typeface="Helvetica" pitchFamily="84" charset="0"/>
              </a:rPr>
              <a:t>-</a:t>
            </a: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mutating </a:t>
            </a:r>
            <a:r>
              <a:rPr lang="en-US" sz="3600" i="1">
                <a:solidFill>
                  <a:srgbClr val="000000"/>
                </a:solidFill>
                <a:latin typeface="Helvetica" pitchFamily="84" charset="0"/>
              </a:rPr>
              <a:t>cdc2</a:t>
            </a: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 gene prevents </a:t>
            </a:r>
            <a:r>
              <a:rPr lang="en-US" sz="3600" i="1">
                <a:solidFill>
                  <a:srgbClr val="000000"/>
                </a:solidFill>
                <a:latin typeface="Helvetica" pitchFamily="84" charset="0"/>
              </a:rPr>
              <a:t>S.pombe</a:t>
            </a: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 from entering G</a:t>
            </a:r>
            <a:r>
              <a:rPr lang="en-US" sz="3600" baseline="-25000">
                <a:solidFill>
                  <a:srgbClr val="000000"/>
                </a:solidFill>
                <a:latin typeface="Helvetica" pitchFamily="84" charset="0"/>
              </a:rPr>
              <a:t>2</a:t>
            </a: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-M </a:t>
            </a:r>
            <a:endParaRPr lang="en-US" sz="3600" i="1">
              <a:solidFill>
                <a:srgbClr val="000000"/>
              </a:solidFill>
              <a:latin typeface="Helvetica" pitchFamily="84" charset="0"/>
            </a:endParaRPr>
          </a:p>
          <a:p>
            <a:pPr algn="ctr">
              <a:lnSpc>
                <a:spcPct val="20000"/>
              </a:lnSpc>
              <a:defRPr/>
            </a:pPr>
            <a:endParaRPr lang="en-US" sz="3600" i="1">
              <a:solidFill>
                <a:srgbClr val="000000"/>
              </a:solidFill>
              <a:latin typeface="Helvetica" pitchFamily="84" charset="0"/>
            </a:endParaRPr>
          </a:p>
          <a:p>
            <a:pPr algn="ctr">
              <a:defRPr/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-cdc2 is transcribed &amp; translated throughout cell cycle </a:t>
            </a:r>
          </a:p>
          <a:p>
            <a:pPr algn="ctr">
              <a:lnSpc>
                <a:spcPct val="20000"/>
              </a:lnSpc>
              <a:defRPr/>
            </a:pPr>
            <a:endParaRPr lang="en-US" sz="3600" i="1">
              <a:solidFill>
                <a:srgbClr val="000000"/>
              </a:solidFill>
              <a:latin typeface="Helvetica" pitchFamily="84" charset="0"/>
            </a:endParaRPr>
          </a:p>
          <a:p>
            <a:pPr algn="ctr">
              <a:defRPr/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-cdc2 encodes a </a:t>
            </a:r>
            <a:r>
              <a:rPr lang="en-US" sz="3600" u="sng">
                <a:solidFill>
                  <a:srgbClr val="000000"/>
                </a:solidFill>
                <a:latin typeface="Helvetica" pitchFamily="84" charset="0"/>
              </a:rPr>
              <a:t>protein kinase</a:t>
            </a: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 (p34</a:t>
            </a:r>
            <a:r>
              <a:rPr lang="en-US" sz="3600" baseline="30000">
                <a:solidFill>
                  <a:srgbClr val="000000"/>
                </a:solidFill>
                <a:latin typeface="Helvetica" pitchFamily="84" charset="0"/>
              </a:rPr>
              <a:t>cdc2</a:t>
            </a: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) in all eukaryotes</a:t>
            </a:r>
          </a:p>
        </p:txBody>
      </p:sp>
      <p:sp>
        <p:nvSpPr>
          <p:cNvPr id="6147" name="Line 3"/>
          <p:cNvSpPr>
            <a:spLocks noChangeShapeType="1"/>
          </p:cNvSpPr>
          <p:nvPr/>
        </p:nvSpPr>
        <p:spPr bwMode="auto">
          <a:xfrm>
            <a:off x="1752600" y="2667000"/>
            <a:ext cx="2514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6148" name="Line 4"/>
          <p:cNvSpPr>
            <a:spLocks noChangeShapeType="1"/>
          </p:cNvSpPr>
          <p:nvPr/>
        </p:nvSpPr>
        <p:spPr bwMode="auto">
          <a:xfrm>
            <a:off x="1676400" y="4343400"/>
            <a:ext cx="25146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6149" name="Rectangle 5" descr="F13-11"/>
          <p:cNvSpPr>
            <a:spLocks noChangeArrowheads="1"/>
          </p:cNvSpPr>
          <p:nvPr/>
        </p:nvSpPr>
        <p:spPr bwMode="auto">
          <a:xfrm>
            <a:off x="5105400" y="3429000"/>
            <a:ext cx="3810000" cy="32004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50" name="Rectangle 6" descr="F13-10A"/>
          <p:cNvSpPr>
            <a:spLocks noChangeArrowheads="1"/>
          </p:cNvSpPr>
          <p:nvPr/>
        </p:nvSpPr>
        <p:spPr bwMode="auto">
          <a:xfrm>
            <a:off x="5105400" y="228600"/>
            <a:ext cx="3810000" cy="32004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7239000" y="533400"/>
            <a:ext cx="1600200" cy="457200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Helvetica" pitchFamily="84" charset="0"/>
              </a:rPr>
              <a:t>Fig. 20-11</a:t>
            </a: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</p:txBody>
      </p:sp>
      <p:sp>
        <p:nvSpPr>
          <p:cNvPr id="6152" name="Text Box 8"/>
          <p:cNvSpPr txBox="1">
            <a:spLocks noChangeArrowheads="1"/>
          </p:cNvSpPr>
          <p:nvPr/>
        </p:nvSpPr>
        <p:spPr bwMode="auto">
          <a:xfrm>
            <a:off x="7772400" y="6096000"/>
            <a:ext cx="1066800" cy="457200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>
                <a:solidFill>
                  <a:srgbClr val="000000"/>
                </a:solidFill>
                <a:latin typeface="Helvetica" pitchFamily="84" charset="0"/>
              </a:rPr>
              <a:t>20-12</a:t>
            </a: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533400" y="228600"/>
            <a:ext cx="8229600" cy="3637919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6667"/>
                  <a:invGamma/>
                </a:schemeClr>
              </a:gs>
              <a:gs pos="100000">
                <a:schemeClr val="bg1"/>
              </a:gs>
            </a:gsLst>
            <a:lin ang="5400000" scaled="1"/>
          </a:gradFill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dirty="0" smtClean="0">
                <a:solidFill>
                  <a:srgbClr val="000000"/>
                </a:solidFill>
                <a:latin typeface="Helvetica" pitchFamily="84" charset="0"/>
              </a:rPr>
              <a:t>-p34</a:t>
            </a:r>
            <a:r>
              <a:rPr lang="en-US" sz="3600" baseline="30000" dirty="0" smtClean="0">
                <a:solidFill>
                  <a:srgbClr val="000000"/>
                </a:solidFill>
                <a:latin typeface="Helvetica" pitchFamily="84" charset="0"/>
              </a:rPr>
              <a:t>cdc2</a:t>
            </a:r>
            <a:r>
              <a:rPr lang="en-US" sz="3600" dirty="0" smtClean="0">
                <a:solidFill>
                  <a:srgbClr val="000000"/>
                </a:solidFill>
                <a:latin typeface="Helvetica" pitchFamily="84" charset="0"/>
              </a:rPr>
              <a:t>: </a:t>
            </a:r>
            <a:r>
              <a:rPr lang="en-US" sz="3600" dirty="0" err="1" smtClean="0">
                <a:solidFill>
                  <a:srgbClr val="000000"/>
                </a:solidFill>
                <a:latin typeface="Helvetica" pitchFamily="84" charset="0"/>
              </a:rPr>
              <a:t>cyclin</a:t>
            </a:r>
            <a:r>
              <a:rPr lang="en-US" sz="3600" dirty="0" smtClean="0">
                <a:solidFill>
                  <a:srgbClr val="000000"/>
                </a:solidFill>
                <a:latin typeface="Helvetica" pitchFamily="84" charset="0"/>
              </a:rPr>
              <a:t> dependent </a:t>
            </a:r>
            <a:r>
              <a:rPr lang="en-US" sz="3600" dirty="0" err="1" smtClean="0">
                <a:solidFill>
                  <a:srgbClr val="000000"/>
                </a:solidFill>
                <a:latin typeface="Helvetica" pitchFamily="84" charset="0"/>
              </a:rPr>
              <a:t>kinase</a:t>
            </a:r>
            <a:r>
              <a:rPr lang="en-US" sz="3600" dirty="0" smtClean="0">
                <a:solidFill>
                  <a:srgbClr val="000000"/>
                </a:solidFill>
                <a:latin typeface="Helvetica" pitchFamily="84" charset="0"/>
              </a:rPr>
              <a:t> (</a:t>
            </a:r>
            <a:r>
              <a:rPr lang="en-US" sz="3600" dirty="0" err="1" smtClean="0">
                <a:solidFill>
                  <a:srgbClr val="000000"/>
                </a:solidFill>
                <a:latin typeface="Helvetica" pitchFamily="84" charset="0"/>
              </a:rPr>
              <a:t>cdk</a:t>
            </a:r>
            <a:r>
              <a:rPr lang="en-US" sz="3600" dirty="0" smtClean="0">
                <a:solidFill>
                  <a:srgbClr val="000000"/>
                </a:solidFill>
                <a:latin typeface="Helvetica" pitchFamily="84" charset="0"/>
              </a:rPr>
              <a:t>)</a:t>
            </a:r>
          </a:p>
          <a:p>
            <a:pPr algn="ctr">
              <a:defRPr/>
            </a:pPr>
            <a:r>
              <a:rPr lang="en-US" sz="3600" dirty="0" smtClean="0">
                <a:solidFill>
                  <a:srgbClr val="000000"/>
                </a:solidFill>
                <a:latin typeface="Helvetica" pitchFamily="84" charset="0"/>
              </a:rPr>
              <a:t>-</a:t>
            </a:r>
            <a:r>
              <a:rPr lang="en-US" sz="3600" u="sng" dirty="0" err="1">
                <a:solidFill>
                  <a:srgbClr val="000000"/>
                </a:solidFill>
                <a:latin typeface="Helvetica" pitchFamily="84" charset="0"/>
              </a:rPr>
              <a:t>cyclin</a:t>
            </a: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 is encoded by cdc13 gene </a:t>
            </a:r>
          </a:p>
          <a:p>
            <a:pPr algn="ctr">
              <a:lnSpc>
                <a:spcPct val="20000"/>
              </a:lnSpc>
              <a:defRPr/>
            </a:pPr>
            <a:endParaRPr lang="en-US" sz="3600" dirty="0">
              <a:solidFill>
                <a:srgbClr val="000000"/>
              </a:solidFill>
              <a:latin typeface="Helvetica" pitchFamily="84" charset="0"/>
            </a:endParaRPr>
          </a:p>
          <a:p>
            <a:pPr algn="ctr">
              <a:lnSpc>
                <a:spcPct val="20000"/>
              </a:lnSpc>
              <a:defRPr/>
            </a:pPr>
            <a:endParaRPr lang="en-US" sz="3600" dirty="0">
              <a:solidFill>
                <a:srgbClr val="000000"/>
              </a:solidFill>
              <a:latin typeface="Helvetica" pitchFamily="84" charset="0"/>
            </a:endParaRPr>
          </a:p>
          <a:p>
            <a:pPr algn="ctr">
              <a:defRPr/>
            </a:pP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-p34</a:t>
            </a:r>
            <a:r>
              <a:rPr lang="en-US" sz="3600" baseline="30000" dirty="0">
                <a:solidFill>
                  <a:srgbClr val="000000"/>
                </a:solidFill>
                <a:latin typeface="Helvetica" pitchFamily="84" charset="0"/>
              </a:rPr>
              <a:t>cdc2</a:t>
            </a: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 + </a:t>
            </a:r>
            <a:r>
              <a:rPr lang="en-US" sz="3600" dirty="0" err="1">
                <a:solidFill>
                  <a:srgbClr val="000000"/>
                </a:solidFill>
                <a:latin typeface="Helvetica" pitchFamily="84" charset="0"/>
              </a:rPr>
              <a:t>cyclin</a:t>
            </a: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 make MPF</a:t>
            </a:r>
          </a:p>
          <a:p>
            <a:pPr algn="ctr">
              <a:defRPr/>
            </a:pP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(mitosis promoting factor)</a:t>
            </a:r>
          </a:p>
          <a:p>
            <a:pPr algn="ctr">
              <a:defRPr/>
            </a:pP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-p34</a:t>
            </a:r>
            <a:r>
              <a:rPr lang="en-US" sz="3600" baseline="30000" dirty="0">
                <a:solidFill>
                  <a:srgbClr val="000000"/>
                </a:solidFill>
                <a:latin typeface="Helvetica" pitchFamily="84" charset="0"/>
              </a:rPr>
              <a:t>cdc2 </a:t>
            </a:r>
            <a:r>
              <a:rPr lang="en-US" sz="3600" dirty="0">
                <a:solidFill>
                  <a:srgbClr val="000000"/>
                </a:solidFill>
                <a:latin typeface="Helvetica" pitchFamily="84" charset="0"/>
              </a:rPr>
              <a:t>in MPF is inactive for most of cell cycle</a:t>
            </a:r>
            <a:endParaRPr lang="en-US" dirty="0">
              <a:latin typeface="Helvetica" pitchFamily="84" charset="0"/>
            </a:endParaRPr>
          </a:p>
        </p:txBody>
      </p:sp>
      <p:sp>
        <p:nvSpPr>
          <p:cNvPr id="7171" name="Line 3"/>
          <p:cNvSpPr>
            <a:spLocks noChangeShapeType="1"/>
          </p:cNvSpPr>
          <p:nvPr/>
        </p:nvSpPr>
        <p:spPr bwMode="auto">
          <a:xfrm>
            <a:off x="762000" y="3733800"/>
            <a:ext cx="79248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685800" y="3962400"/>
            <a:ext cx="8077200" cy="2819400"/>
            <a:chOff x="432" y="2496"/>
            <a:chExt cx="5088" cy="1776"/>
          </a:xfrm>
        </p:grpSpPr>
        <p:sp>
          <p:nvSpPr>
            <p:cNvPr id="7174" name="Line 5"/>
            <p:cNvSpPr>
              <a:spLocks noChangeShapeType="1"/>
            </p:cNvSpPr>
            <p:nvPr/>
          </p:nvSpPr>
          <p:spPr bwMode="auto">
            <a:xfrm>
              <a:off x="816" y="2544"/>
              <a:ext cx="0" cy="139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7175" name="Line 6"/>
            <p:cNvSpPr>
              <a:spLocks noChangeShapeType="1"/>
            </p:cNvSpPr>
            <p:nvPr/>
          </p:nvSpPr>
          <p:spPr bwMode="auto">
            <a:xfrm>
              <a:off x="624" y="3936"/>
              <a:ext cx="4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7176" name="Line 7"/>
            <p:cNvSpPr>
              <a:spLocks noChangeShapeType="1"/>
            </p:cNvSpPr>
            <p:nvPr/>
          </p:nvSpPr>
          <p:spPr bwMode="auto">
            <a:xfrm flipV="1">
              <a:off x="1632" y="2592"/>
              <a:ext cx="0" cy="134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7177" name="Line 8"/>
            <p:cNvSpPr>
              <a:spLocks noChangeShapeType="1"/>
            </p:cNvSpPr>
            <p:nvPr/>
          </p:nvSpPr>
          <p:spPr bwMode="auto">
            <a:xfrm flipV="1">
              <a:off x="2592" y="2592"/>
              <a:ext cx="0" cy="134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7178" name="Line 9"/>
            <p:cNvSpPr>
              <a:spLocks noChangeShapeType="1"/>
            </p:cNvSpPr>
            <p:nvPr/>
          </p:nvSpPr>
          <p:spPr bwMode="auto">
            <a:xfrm flipV="1">
              <a:off x="3600" y="2592"/>
              <a:ext cx="0" cy="134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7179" name="Line 10"/>
            <p:cNvSpPr>
              <a:spLocks noChangeShapeType="1"/>
            </p:cNvSpPr>
            <p:nvPr/>
          </p:nvSpPr>
          <p:spPr bwMode="auto">
            <a:xfrm flipV="1">
              <a:off x="4656" y="2592"/>
              <a:ext cx="0" cy="134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7180" name="Line 11"/>
            <p:cNvSpPr>
              <a:spLocks noChangeShapeType="1"/>
            </p:cNvSpPr>
            <p:nvPr/>
          </p:nvSpPr>
          <p:spPr bwMode="auto">
            <a:xfrm>
              <a:off x="816" y="2832"/>
              <a:ext cx="436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7181" name="Text Box 12"/>
            <p:cNvSpPr txBox="1">
              <a:spLocks noChangeArrowheads="1"/>
            </p:cNvSpPr>
            <p:nvPr/>
          </p:nvSpPr>
          <p:spPr bwMode="auto">
            <a:xfrm rot="-5400000">
              <a:off x="-23" y="3098"/>
              <a:ext cx="1197" cy="288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Helvetica" pitchFamily="84" charset="0"/>
                </a:rPr>
                <a:t>p34 activity</a:t>
              </a:r>
              <a:endParaRPr lang="en-US" sz="3600">
                <a:solidFill>
                  <a:srgbClr val="000000"/>
                </a:solidFill>
                <a:latin typeface="Helvetica" pitchFamily="84" charset="0"/>
              </a:endParaRPr>
            </a:p>
          </p:txBody>
        </p:sp>
        <p:sp>
          <p:nvSpPr>
            <p:cNvPr id="7182" name="Line 13"/>
            <p:cNvSpPr>
              <a:spLocks noChangeShapeType="1"/>
            </p:cNvSpPr>
            <p:nvPr/>
          </p:nvSpPr>
          <p:spPr bwMode="auto">
            <a:xfrm flipV="1">
              <a:off x="5184" y="2496"/>
              <a:ext cx="0" cy="144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CA"/>
            </a:p>
          </p:txBody>
        </p:sp>
        <p:sp>
          <p:nvSpPr>
            <p:cNvPr id="7183" name="Text Box 14"/>
            <p:cNvSpPr txBox="1">
              <a:spLocks noChangeArrowheads="1"/>
            </p:cNvSpPr>
            <p:nvPr/>
          </p:nvSpPr>
          <p:spPr bwMode="auto">
            <a:xfrm rot="5400000" flipH="1">
              <a:off x="4754" y="3166"/>
              <a:ext cx="1244" cy="288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Helvetica" pitchFamily="84" charset="0"/>
                </a:rPr>
                <a:t>p34 amount</a:t>
              </a:r>
              <a:endParaRPr lang="en-US" sz="3600">
                <a:solidFill>
                  <a:srgbClr val="0000FF"/>
                </a:solidFill>
                <a:latin typeface="Helvetica" pitchFamily="84" charset="0"/>
              </a:endParaRPr>
            </a:p>
          </p:txBody>
        </p:sp>
        <p:sp>
          <p:nvSpPr>
            <p:cNvPr id="7184" name="Freeform 15"/>
            <p:cNvSpPr>
              <a:spLocks/>
            </p:cNvSpPr>
            <p:nvPr/>
          </p:nvSpPr>
          <p:spPr bwMode="auto">
            <a:xfrm>
              <a:off x="821" y="2769"/>
              <a:ext cx="3972" cy="960"/>
            </a:xfrm>
            <a:custGeom>
              <a:avLst/>
              <a:gdLst>
                <a:gd name="T0" fmla="*/ 0 w 3972"/>
                <a:gd name="T1" fmla="*/ 867 h 960"/>
                <a:gd name="T2" fmla="*/ 115 w 3972"/>
                <a:gd name="T3" fmla="*/ 881 h 960"/>
                <a:gd name="T4" fmla="*/ 572 w 3972"/>
                <a:gd name="T5" fmla="*/ 881 h 960"/>
                <a:gd name="T6" fmla="*/ 929 w 3972"/>
                <a:gd name="T7" fmla="*/ 903 h 960"/>
                <a:gd name="T8" fmla="*/ 1450 w 3972"/>
                <a:gd name="T9" fmla="*/ 860 h 960"/>
                <a:gd name="T10" fmla="*/ 1765 w 3972"/>
                <a:gd name="T11" fmla="*/ 867 h 960"/>
                <a:gd name="T12" fmla="*/ 2036 w 3972"/>
                <a:gd name="T13" fmla="*/ 860 h 960"/>
                <a:gd name="T14" fmla="*/ 2151 w 3972"/>
                <a:gd name="T15" fmla="*/ 824 h 960"/>
                <a:gd name="T16" fmla="*/ 2222 w 3972"/>
                <a:gd name="T17" fmla="*/ 774 h 960"/>
                <a:gd name="T18" fmla="*/ 2265 w 3972"/>
                <a:gd name="T19" fmla="*/ 746 h 960"/>
                <a:gd name="T20" fmla="*/ 2351 w 3972"/>
                <a:gd name="T21" fmla="*/ 596 h 960"/>
                <a:gd name="T22" fmla="*/ 2401 w 3972"/>
                <a:gd name="T23" fmla="*/ 467 h 960"/>
                <a:gd name="T24" fmla="*/ 2429 w 3972"/>
                <a:gd name="T25" fmla="*/ 403 h 960"/>
                <a:gd name="T26" fmla="*/ 2465 w 3972"/>
                <a:gd name="T27" fmla="*/ 338 h 960"/>
                <a:gd name="T28" fmla="*/ 2558 w 3972"/>
                <a:gd name="T29" fmla="*/ 196 h 960"/>
                <a:gd name="T30" fmla="*/ 2636 w 3972"/>
                <a:gd name="T31" fmla="*/ 117 h 960"/>
                <a:gd name="T32" fmla="*/ 2736 w 3972"/>
                <a:gd name="T33" fmla="*/ 31 h 960"/>
                <a:gd name="T34" fmla="*/ 2793 w 3972"/>
                <a:gd name="T35" fmla="*/ 10 h 960"/>
                <a:gd name="T36" fmla="*/ 2865 w 3972"/>
                <a:gd name="T37" fmla="*/ 103 h 960"/>
                <a:gd name="T38" fmla="*/ 2901 w 3972"/>
                <a:gd name="T39" fmla="*/ 167 h 960"/>
                <a:gd name="T40" fmla="*/ 2936 w 3972"/>
                <a:gd name="T41" fmla="*/ 238 h 960"/>
                <a:gd name="T42" fmla="*/ 2951 w 3972"/>
                <a:gd name="T43" fmla="*/ 260 h 960"/>
                <a:gd name="T44" fmla="*/ 3043 w 3972"/>
                <a:gd name="T45" fmla="*/ 403 h 960"/>
                <a:gd name="T46" fmla="*/ 3079 w 3972"/>
                <a:gd name="T47" fmla="*/ 460 h 960"/>
                <a:gd name="T48" fmla="*/ 3122 w 3972"/>
                <a:gd name="T49" fmla="*/ 496 h 960"/>
                <a:gd name="T50" fmla="*/ 3472 w 3972"/>
                <a:gd name="T51" fmla="*/ 817 h 960"/>
                <a:gd name="T52" fmla="*/ 3608 w 3972"/>
                <a:gd name="T53" fmla="*/ 903 h 960"/>
                <a:gd name="T54" fmla="*/ 3779 w 3972"/>
                <a:gd name="T55" fmla="*/ 960 h 960"/>
                <a:gd name="T56" fmla="*/ 3865 w 3972"/>
                <a:gd name="T57" fmla="*/ 938 h 960"/>
                <a:gd name="T58" fmla="*/ 3908 w 3972"/>
                <a:gd name="T59" fmla="*/ 924 h 960"/>
                <a:gd name="T60" fmla="*/ 3951 w 3972"/>
                <a:gd name="T61" fmla="*/ 896 h 960"/>
                <a:gd name="T62" fmla="*/ 3972 w 3972"/>
                <a:gd name="T63" fmla="*/ 860 h 9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72"/>
                <a:gd name="T97" fmla="*/ 0 h 960"/>
                <a:gd name="T98" fmla="*/ 3972 w 3972"/>
                <a:gd name="T99" fmla="*/ 960 h 9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72" h="960">
                  <a:moveTo>
                    <a:pt x="0" y="867"/>
                  </a:moveTo>
                  <a:cubicBezTo>
                    <a:pt x="40" y="854"/>
                    <a:pt x="75" y="871"/>
                    <a:pt x="115" y="881"/>
                  </a:cubicBezTo>
                  <a:cubicBezTo>
                    <a:pt x="268" y="865"/>
                    <a:pt x="417" y="874"/>
                    <a:pt x="572" y="881"/>
                  </a:cubicBezTo>
                  <a:cubicBezTo>
                    <a:pt x="699" y="901"/>
                    <a:pt x="774" y="899"/>
                    <a:pt x="929" y="903"/>
                  </a:cubicBezTo>
                  <a:cubicBezTo>
                    <a:pt x="1105" y="897"/>
                    <a:pt x="1274" y="872"/>
                    <a:pt x="1450" y="860"/>
                  </a:cubicBezTo>
                  <a:cubicBezTo>
                    <a:pt x="1546" y="864"/>
                    <a:pt x="1668" y="885"/>
                    <a:pt x="1765" y="867"/>
                  </a:cubicBezTo>
                  <a:cubicBezTo>
                    <a:pt x="1862" y="875"/>
                    <a:pt x="1929" y="864"/>
                    <a:pt x="2036" y="860"/>
                  </a:cubicBezTo>
                  <a:cubicBezTo>
                    <a:pt x="2080" y="852"/>
                    <a:pt x="2109" y="837"/>
                    <a:pt x="2151" y="824"/>
                  </a:cubicBezTo>
                  <a:cubicBezTo>
                    <a:pt x="2207" y="783"/>
                    <a:pt x="2183" y="799"/>
                    <a:pt x="2222" y="774"/>
                  </a:cubicBezTo>
                  <a:cubicBezTo>
                    <a:pt x="2236" y="764"/>
                    <a:pt x="2265" y="746"/>
                    <a:pt x="2265" y="746"/>
                  </a:cubicBezTo>
                  <a:cubicBezTo>
                    <a:pt x="2296" y="696"/>
                    <a:pt x="2331" y="651"/>
                    <a:pt x="2351" y="596"/>
                  </a:cubicBezTo>
                  <a:cubicBezTo>
                    <a:pt x="2365" y="554"/>
                    <a:pt x="2368" y="497"/>
                    <a:pt x="2401" y="467"/>
                  </a:cubicBezTo>
                  <a:cubicBezTo>
                    <a:pt x="2417" y="416"/>
                    <a:pt x="2406" y="436"/>
                    <a:pt x="2429" y="403"/>
                  </a:cubicBezTo>
                  <a:cubicBezTo>
                    <a:pt x="2437" y="377"/>
                    <a:pt x="2453" y="361"/>
                    <a:pt x="2465" y="338"/>
                  </a:cubicBezTo>
                  <a:cubicBezTo>
                    <a:pt x="2488" y="290"/>
                    <a:pt x="2518" y="233"/>
                    <a:pt x="2558" y="196"/>
                  </a:cubicBezTo>
                  <a:cubicBezTo>
                    <a:pt x="2568" y="162"/>
                    <a:pt x="2607" y="138"/>
                    <a:pt x="2636" y="117"/>
                  </a:cubicBezTo>
                  <a:cubicBezTo>
                    <a:pt x="2672" y="88"/>
                    <a:pt x="2690" y="46"/>
                    <a:pt x="2736" y="31"/>
                  </a:cubicBezTo>
                  <a:cubicBezTo>
                    <a:pt x="2757" y="11"/>
                    <a:pt x="2763" y="0"/>
                    <a:pt x="2793" y="10"/>
                  </a:cubicBezTo>
                  <a:cubicBezTo>
                    <a:pt x="2821" y="37"/>
                    <a:pt x="2837" y="73"/>
                    <a:pt x="2865" y="103"/>
                  </a:cubicBezTo>
                  <a:cubicBezTo>
                    <a:pt x="2873" y="127"/>
                    <a:pt x="2885" y="145"/>
                    <a:pt x="2901" y="167"/>
                  </a:cubicBezTo>
                  <a:cubicBezTo>
                    <a:pt x="2911" y="211"/>
                    <a:pt x="2902" y="188"/>
                    <a:pt x="2936" y="238"/>
                  </a:cubicBezTo>
                  <a:cubicBezTo>
                    <a:pt x="2940" y="245"/>
                    <a:pt x="2951" y="260"/>
                    <a:pt x="2951" y="260"/>
                  </a:cubicBezTo>
                  <a:cubicBezTo>
                    <a:pt x="2970" y="319"/>
                    <a:pt x="3007" y="352"/>
                    <a:pt x="3043" y="403"/>
                  </a:cubicBezTo>
                  <a:cubicBezTo>
                    <a:pt x="3064" y="433"/>
                    <a:pt x="3050" y="431"/>
                    <a:pt x="3079" y="460"/>
                  </a:cubicBezTo>
                  <a:cubicBezTo>
                    <a:pt x="3092" y="473"/>
                    <a:pt x="3108" y="482"/>
                    <a:pt x="3122" y="496"/>
                  </a:cubicBezTo>
                  <a:cubicBezTo>
                    <a:pt x="3233" y="605"/>
                    <a:pt x="3330" y="746"/>
                    <a:pt x="3472" y="817"/>
                  </a:cubicBezTo>
                  <a:cubicBezTo>
                    <a:pt x="3516" y="839"/>
                    <a:pt x="3560" y="888"/>
                    <a:pt x="3608" y="903"/>
                  </a:cubicBezTo>
                  <a:cubicBezTo>
                    <a:pt x="3661" y="938"/>
                    <a:pt x="3715" y="953"/>
                    <a:pt x="3779" y="960"/>
                  </a:cubicBezTo>
                  <a:cubicBezTo>
                    <a:pt x="3808" y="954"/>
                    <a:pt x="3836" y="946"/>
                    <a:pt x="3865" y="938"/>
                  </a:cubicBezTo>
                  <a:cubicBezTo>
                    <a:pt x="3879" y="933"/>
                    <a:pt x="3908" y="924"/>
                    <a:pt x="3908" y="924"/>
                  </a:cubicBezTo>
                  <a:cubicBezTo>
                    <a:pt x="3922" y="914"/>
                    <a:pt x="3945" y="912"/>
                    <a:pt x="3951" y="896"/>
                  </a:cubicBezTo>
                  <a:cubicBezTo>
                    <a:pt x="3960" y="867"/>
                    <a:pt x="3952" y="879"/>
                    <a:pt x="3972" y="860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7185" name="Text Box 16"/>
            <p:cNvSpPr txBox="1">
              <a:spLocks noChangeArrowheads="1"/>
            </p:cNvSpPr>
            <p:nvPr/>
          </p:nvSpPr>
          <p:spPr bwMode="auto">
            <a:xfrm>
              <a:off x="912" y="3868"/>
              <a:ext cx="672" cy="4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dirty="0">
                  <a:solidFill>
                    <a:srgbClr val="000000"/>
                  </a:solidFill>
                  <a:latin typeface="Helvetica" pitchFamily="84" charset="0"/>
                </a:rPr>
                <a:t>G1</a:t>
              </a:r>
            </a:p>
          </p:txBody>
        </p:sp>
        <p:sp>
          <p:nvSpPr>
            <p:cNvPr id="7186" name="Text Box 17"/>
            <p:cNvSpPr txBox="1">
              <a:spLocks noChangeArrowheads="1"/>
            </p:cNvSpPr>
            <p:nvPr/>
          </p:nvSpPr>
          <p:spPr bwMode="auto">
            <a:xfrm>
              <a:off x="1968" y="3868"/>
              <a:ext cx="480" cy="4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000000"/>
                  </a:solidFill>
                  <a:latin typeface="Helvetica" pitchFamily="84" charset="0"/>
                </a:rPr>
                <a:t>S</a:t>
              </a:r>
            </a:p>
          </p:txBody>
        </p:sp>
        <p:sp>
          <p:nvSpPr>
            <p:cNvPr id="7187" name="Text Box 18"/>
            <p:cNvSpPr txBox="1">
              <a:spLocks noChangeArrowheads="1"/>
            </p:cNvSpPr>
            <p:nvPr/>
          </p:nvSpPr>
          <p:spPr bwMode="auto">
            <a:xfrm>
              <a:off x="2928" y="3868"/>
              <a:ext cx="672" cy="4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000000"/>
                  </a:solidFill>
                  <a:latin typeface="Helvetica" pitchFamily="84" charset="0"/>
                </a:rPr>
                <a:t>G2</a:t>
              </a:r>
            </a:p>
          </p:txBody>
        </p:sp>
        <p:sp>
          <p:nvSpPr>
            <p:cNvPr id="7188" name="Text Box 19"/>
            <p:cNvSpPr txBox="1">
              <a:spLocks noChangeArrowheads="1"/>
            </p:cNvSpPr>
            <p:nvPr/>
          </p:nvSpPr>
          <p:spPr bwMode="auto">
            <a:xfrm>
              <a:off x="3984" y="3868"/>
              <a:ext cx="672" cy="40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000000"/>
                  </a:solidFill>
                  <a:latin typeface="Helvetica" pitchFamily="84" charset="0"/>
                </a:rPr>
                <a:t>M</a:t>
              </a:r>
            </a:p>
          </p:txBody>
        </p:sp>
      </p:grpSp>
      <p:sp>
        <p:nvSpPr>
          <p:cNvPr id="7173" name="Rectangle 20"/>
          <p:cNvSpPr>
            <a:spLocks noChangeArrowheads="1"/>
          </p:cNvSpPr>
          <p:nvPr/>
        </p:nvSpPr>
        <p:spPr bwMode="auto">
          <a:xfrm>
            <a:off x="84138" y="142875"/>
            <a:ext cx="987400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/>
              <a:t>Player 2</a:t>
            </a:r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1714488"/>
            <a:ext cx="108585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500034" y="857232"/>
            <a:ext cx="8286808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600" u="sng" dirty="0" smtClean="0">
                <a:solidFill>
                  <a:srgbClr val="000000"/>
                </a:solidFill>
                <a:latin typeface="Helvetica" pitchFamily="-107" charset="0"/>
              </a:rPr>
              <a:t>Experiment to explain changes:</a:t>
            </a:r>
          </a:p>
          <a:p>
            <a:endParaRPr lang="en-US" sz="3600" u="sng" dirty="0" smtClean="0">
              <a:solidFill>
                <a:srgbClr val="000000"/>
              </a:solidFill>
              <a:latin typeface="Helvetica" pitchFamily="-107" charset="0"/>
            </a:endParaRPr>
          </a:p>
          <a:p>
            <a:pPr>
              <a:lnSpc>
                <a:spcPct val="15000"/>
              </a:lnSpc>
            </a:pPr>
            <a:endParaRPr lang="en-US" sz="3600" dirty="0" smtClean="0">
              <a:solidFill>
                <a:srgbClr val="000000"/>
              </a:solidFill>
              <a:latin typeface="Helvetica" pitchFamily="-107" charset="0"/>
            </a:endParaRPr>
          </a:p>
          <a:p>
            <a:pPr>
              <a:lnSpc>
                <a:spcPct val="10000"/>
              </a:lnSpc>
            </a:pPr>
            <a:endParaRPr lang="en-US" sz="3600" dirty="0" smtClean="0">
              <a:solidFill>
                <a:srgbClr val="000000"/>
              </a:solidFill>
              <a:latin typeface="Helvetica" pitchFamily="-107" charset="0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Helvetica" pitchFamily="-107" charset="0"/>
              </a:rPr>
              <a:t> - label sea urchin eggs with </a:t>
            </a:r>
            <a:r>
              <a:rPr lang="en-US" sz="3600" baseline="30000" dirty="0" smtClean="0">
                <a:solidFill>
                  <a:srgbClr val="000000"/>
                </a:solidFill>
                <a:latin typeface="Helvetica" pitchFamily="-107" charset="0"/>
              </a:rPr>
              <a:t>35</a:t>
            </a:r>
            <a:r>
              <a:rPr lang="en-US" sz="3600" dirty="0" smtClean="0">
                <a:solidFill>
                  <a:srgbClr val="000000"/>
                </a:solidFill>
                <a:latin typeface="Helvetica" pitchFamily="-107" charset="0"/>
              </a:rPr>
              <a:t>S-met.</a:t>
            </a:r>
          </a:p>
          <a:p>
            <a:r>
              <a:rPr lang="en-US" sz="3600" dirty="0" smtClean="0">
                <a:solidFill>
                  <a:srgbClr val="000000"/>
                </a:solidFill>
                <a:latin typeface="Helvetica" pitchFamily="-107" charset="0"/>
              </a:rPr>
              <a:t> - isolate newly-translated proteins at time points </a:t>
            </a:r>
          </a:p>
          <a:p>
            <a:pPr>
              <a:lnSpc>
                <a:spcPct val="15000"/>
              </a:lnSpc>
            </a:pPr>
            <a:endParaRPr lang="en-US" sz="3600" dirty="0" smtClean="0">
              <a:solidFill>
                <a:srgbClr val="000000"/>
              </a:solidFill>
              <a:latin typeface="Helvetica" pitchFamily="-107" charset="0"/>
            </a:endParaRPr>
          </a:p>
          <a:p>
            <a:pPr>
              <a:lnSpc>
                <a:spcPct val="10000"/>
              </a:lnSpc>
            </a:pPr>
            <a:endParaRPr lang="en-US" sz="3600" dirty="0" smtClean="0">
              <a:solidFill>
                <a:srgbClr val="000000"/>
              </a:solidFill>
              <a:latin typeface="Helvetica" pitchFamily="-107" charset="0"/>
            </a:endParaRPr>
          </a:p>
          <a:p>
            <a:r>
              <a:rPr lang="en-US" sz="3600" dirty="0" smtClean="0">
                <a:solidFill>
                  <a:srgbClr val="000000"/>
                </a:solidFill>
                <a:latin typeface="Helvetica" pitchFamily="-107" charset="0"/>
              </a:rPr>
              <a:t>- analyze by SDS-PAGE &amp; expose gel to X-ray film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09600" y="3124200"/>
            <a:ext cx="8153400" cy="340677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9412"/>
                  <a:invGamma/>
                </a:schemeClr>
              </a:gs>
            </a:gsLst>
            <a:path path="shape">
              <a:fillToRect l="50000" t="50000" r="50000" b="50000"/>
            </a:path>
          </a:gra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u="sng">
                <a:solidFill>
                  <a:srgbClr val="000000"/>
                </a:solidFill>
                <a:latin typeface="Helvetica" pitchFamily="84" charset="0"/>
              </a:rPr>
              <a:t>Conclusions:</a:t>
            </a: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  <a:p>
            <a:pPr>
              <a:defRPr/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-bands are consistent but some appear greater at one point in cell cycle, disappear &amp; reappear at same point next cycle		</a:t>
            </a:r>
          </a:p>
          <a:p>
            <a:pPr algn="ctr">
              <a:defRPr/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Cyclin is responsible!</a:t>
            </a:r>
          </a:p>
        </p:txBody>
      </p:sp>
      <p:sp>
        <p:nvSpPr>
          <p:cNvPr id="9219" name="Line 3"/>
          <p:cNvSpPr>
            <a:spLocks noChangeShapeType="1"/>
          </p:cNvSpPr>
          <p:nvPr/>
        </p:nvSpPr>
        <p:spPr bwMode="auto">
          <a:xfrm>
            <a:off x="2743200" y="1143000"/>
            <a:ext cx="59436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9220" name="Text Box 4"/>
          <p:cNvSpPr txBox="1">
            <a:spLocks noChangeArrowheads="1"/>
          </p:cNvSpPr>
          <p:nvPr/>
        </p:nvSpPr>
        <p:spPr bwMode="auto">
          <a:xfrm>
            <a:off x="1143000" y="1219200"/>
            <a:ext cx="1219200" cy="6413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p34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1066800" y="1828800"/>
            <a:ext cx="1447800" cy="6413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cyclin</a:t>
            </a: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2833688" y="1524000"/>
            <a:ext cx="242887" cy="762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23" name="Oval 7"/>
          <p:cNvSpPr>
            <a:spLocks noChangeArrowheads="1"/>
          </p:cNvSpPr>
          <p:nvPr/>
        </p:nvSpPr>
        <p:spPr bwMode="auto">
          <a:xfrm>
            <a:off x="4921250" y="1524000"/>
            <a:ext cx="244475" cy="762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24" name="Oval 8"/>
          <p:cNvSpPr>
            <a:spLocks noChangeArrowheads="1"/>
          </p:cNvSpPr>
          <p:nvPr/>
        </p:nvSpPr>
        <p:spPr bwMode="auto">
          <a:xfrm>
            <a:off x="4095750" y="1524000"/>
            <a:ext cx="242888" cy="762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25" name="Oval 9"/>
          <p:cNvSpPr>
            <a:spLocks noChangeArrowheads="1"/>
          </p:cNvSpPr>
          <p:nvPr/>
        </p:nvSpPr>
        <p:spPr bwMode="auto">
          <a:xfrm>
            <a:off x="3460750" y="1524000"/>
            <a:ext cx="242888" cy="762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26" name="Oval 10"/>
          <p:cNvSpPr>
            <a:spLocks noChangeArrowheads="1"/>
          </p:cNvSpPr>
          <p:nvPr/>
        </p:nvSpPr>
        <p:spPr bwMode="auto">
          <a:xfrm>
            <a:off x="4921250" y="2133600"/>
            <a:ext cx="244475" cy="762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27" name="Oval 11"/>
          <p:cNvSpPr>
            <a:spLocks noChangeArrowheads="1"/>
          </p:cNvSpPr>
          <p:nvPr/>
        </p:nvSpPr>
        <p:spPr bwMode="auto">
          <a:xfrm>
            <a:off x="2833688" y="2095500"/>
            <a:ext cx="242887" cy="1524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28" name="Oval 12"/>
          <p:cNvSpPr>
            <a:spLocks noChangeArrowheads="1"/>
          </p:cNvSpPr>
          <p:nvPr/>
        </p:nvSpPr>
        <p:spPr bwMode="auto">
          <a:xfrm>
            <a:off x="3425825" y="2076450"/>
            <a:ext cx="312738" cy="1905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29" name="Oval 13"/>
          <p:cNvSpPr>
            <a:spLocks noChangeArrowheads="1"/>
          </p:cNvSpPr>
          <p:nvPr/>
        </p:nvSpPr>
        <p:spPr bwMode="auto">
          <a:xfrm>
            <a:off x="4025900" y="2057400"/>
            <a:ext cx="382588" cy="2286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30" name="Line 14"/>
          <p:cNvSpPr>
            <a:spLocks noChangeShapeType="1"/>
          </p:cNvSpPr>
          <p:nvPr/>
        </p:nvSpPr>
        <p:spPr bwMode="auto">
          <a:xfrm>
            <a:off x="2667000" y="2438400"/>
            <a:ext cx="6019800" cy="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9231" name="Text Box 15"/>
          <p:cNvSpPr txBox="1">
            <a:spLocks noChangeArrowheads="1"/>
          </p:cNvSpPr>
          <p:nvPr/>
        </p:nvSpPr>
        <p:spPr bwMode="auto">
          <a:xfrm>
            <a:off x="6858000" y="228600"/>
            <a:ext cx="2057400" cy="385763"/>
          </a:xfrm>
          <a:prstGeom prst="rect">
            <a:avLst/>
          </a:prstGeom>
          <a:solidFill>
            <a:schemeClr val="bg1"/>
          </a:solid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rgbClr val="000000"/>
                </a:solidFill>
                <a:latin typeface="Helvetica" pitchFamily="84" charset="0"/>
              </a:rPr>
              <a:t>Autoradiography</a:t>
            </a:r>
          </a:p>
        </p:txBody>
      </p:sp>
      <p:grpSp>
        <p:nvGrpSpPr>
          <p:cNvPr id="2" name="Group 16"/>
          <p:cNvGrpSpPr>
            <a:grpSpLocks/>
          </p:cNvGrpSpPr>
          <p:nvPr/>
        </p:nvGrpSpPr>
        <p:grpSpPr bwMode="auto">
          <a:xfrm>
            <a:off x="2743200" y="2514600"/>
            <a:ext cx="6019800" cy="519113"/>
            <a:chOff x="1392" y="441"/>
            <a:chExt cx="3792" cy="327"/>
          </a:xfrm>
        </p:grpSpPr>
        <p:sp>
          <p:nvSpPr>
            <p:cNvPr id="9252" name="Text Box 17"/>
            <p:cNvSpPr txBox="1">
              <a:spLocks noChangeArrowheads="1"/>
            </p:cNvSpPr>
            <p:nvPr/>
          </p:nvSpPr>
          <p:spPr bwMode="auto">
            <a:xfrm>
              <a:off x="1392" y="441"/>
              <a:ext cx="528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000000"/>
                  </a:solidFill>
                  <a:latin typeface="Helvetica" pitchFamily="84" charset="0"/>
                </a:rPr>
                <a:t>G1</a:t>
              </a:r>
            </a:p>
          </p:txBody>
        </p:sp>
        <p:sp>
          <p:nvSpPr>
            <p:cNvPr id="9253" name="Text Box 18"/>
            <p:cNvSpPr txBox="1">
              <a:spLocks noChangeArrowheads="1"/>
            </p:cNvSpPr>
            <p:nvPr/>
          </p:nvSpPr>
          <p:spPr bwMode="auto">
            <a:xfrm>
              <a:off x="1857" y="441"/>
              <a:ext cx="307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000000"/>
                  </a:solidFill>
                  <a:latin typeface="Helvetica" pitchFamily="84" charset="0"/>
                </a:rPr>
                <a:t>S</a:t>
              </a:r>
            </a:p>
          </p:txBody>
        </p:sp>
        <p:sp>
          <p:nvSpPr>
            <p:cNvPr id="9254" name="Text Box 19"/>
            <p:cNvSpPr txBox="1">
              <a:spLocks noChangeArrowheads="1"/>
            </p:cNvSpPr>
            <p:nvPr/>
          </p:nvSpPr>
          <p:spPr bwMode="auto">
            <a:xfrm>
              <a:off x="2169" y="441"/>
              <a:ext cx="423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000000"/>
                  </a:solidFill>
                  <a:latin typeface="Helvetica" pitchFamily="84" charset="0"/>
                </a:rPr>
                <a:t>G2</a:t>
              </a:r>
            </a:p>
          </p:txBody>
        </p:sp>
        <p:sp>
          <p:nvSpPr>
            <p:cNvPr id="9255" name="Text Box 20"/>
            <p:cNvSpPr txBox="1">
              <a:spLocks noChangeArrowheads="1"/>
            </p:cNvSpPr>
            <p:nvPr/>
          </p:nvSpPr>
          <p:spPr bwMode="auto">
            <a:xfrm>
              <a:off x="2669" y="441"/>
              <a:ext cx="307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000000"/>
                  </a:solidFill>
                  <a:latin typeface="Helvetica" pitchFamily="84" charset="0"/>
                </a:rPr>
                <a:t>M</a:t>
              </a:r>
            </a:p>
          </p:txBody>
        </p:sp>
        <p:sp>
          <p:nvSpPr>
            <p:cNvPr id="9256" name="Text Box 21"/>
            <p:cNvSpPr txBox="1">
              <a:spLocks noChangeArrowheads="1"/>
            </p:cNvSpPr>
            <p:nvPr/>
          </p:nvSpPr>
          <p:spPr bwMode="auto">
            <a:xfrm>
              <a:off x="3216" y="441"/>
              <a:ext cx="432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000000"/>
                  </a:solidFill>
                  <a:latin typeface="Helvetica" pitchFamily="84" charset="0"/>
                </a:rPr>
                <a:t>G1</a:t>
              </a:r>
            </a:p>
          </p:txBody>
        </p:sp>
        <p:sp>
          <p:nvSpPr>
            <p:cNvPr id="9257" name="Text Box 22"/>
            <p:cNvSpPr txBox="1">
              <a:spLocks noChangeArrowheads="1"/>
            </p:cNvSpPr>
            <p:nvPr/>
          </p:nvSpPr>
          <p:spPr bwMode="auto">
            <a:xfrm>
              <a:off x="3696" y="441"/>
              <a:ext cx="432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000000"/>
                  </a:solidFill>
                  <a:latin typeface="Helvetica" pitchFamily="84" charset="0"/>
                </a:rPr>
                <a:t>S</a:t>
              </a:r>
            </a:p>
          </p:txBody>
        </p:sp>
        <p:sp>
          <p:nvSpPr>
            <p:cNvPr id="9258" name="Text Box 23"/>
            <p:cNvSpPr txBox="1">
              <a:spLocks noChangeArrowheads="1"/>
            </p:cNvSpPr>
            <p:nvPr/>
          </p:nvSpPr>
          <p:spPr bwMode="auto">
            <a:xfrm>
              <a:off x="4128" y="441"/>
              <a:ext cx="432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000000"/>
                  </a:solidFill>
                  <a:latin typeface="Helvetica" pitchFamily="84" charset="0"/>
                </a:rPr>
                <a:t>G2</a:t>
              </a:r>
            </a:p>
          </p:txBody>
        </p:sp>
        <p:sp>
          <p:nvSpPr>
            <p:cNvPr id="9259" name="Text Box 24"/>
            <p:cNvSpPr txBox="1">
              <a:spLocks noChangeArrowheads="1"/>
            </p:cNvSpPr>
            <p:nvPr/>
          </p:nvSpPr>
          <p:spPr bwMode="auto">
            <a:xfrm>
              <a:off x="4752" y="441"/>
              <a:ext cx="432" cy="327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>
                  <a:solidFill>
                    <a:srgbClr val="000000"/>
                  </a:solidFill>
                  <a:latin typeface="Helvetica" pitchFamily="84" charset="0"/>
                </a:rPr>
                <a:t>M</a:t>
              </a:r>
            </a:p>
          </p:txBody>
        </p:sp>
      </p:grpSp>
      <p:sp>
        <p:nvSpPr>
          <p:cNvPr id="9233" name="Oval 25"/>
          <p:cNvSpPr>
            <a:spLocks noChangeArrowheads="1"/>
          </p:cNvSpPr>
          <p:nvPr/>
        </p:nvSpPr>
        <p:spPr bwMode="auto">
          <a:xfrm>
            <a:off x="5805488" y="1524000"/>
            <a:ext cx="242887" cy="762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34" name="Oval 26"/>
          <p:cNvSpPr>
            <a:spLocks noChangeArrowheads="1"/>
          </p:cNvSpPr>
          <p:nvPr/>
        </p:nvSpPr>
        <p:spPr bwMode="auto">
          <a:xfrm>
            <a:off x="8213725" y="1524000"/>
            <a:ext cx="244475" cy="762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35" name="Oval 27"/>
          <p:cNvSpPr>
            <a:spLocks noChangeArrowheads="1"/>
          </p:cNvSpPr>
          <p:nvPr/>
        </p:nvSpPr>
        <p:spPr bwMode="auto">
          <a:xfrm>
            <a:off x="7315200" y="1524000"/>
            <a:ext cx="242888" cy="762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36" name="Oval 28"/>
          <p:cNvSpPr>
            <a:spLocks noChangeArrowheads="1"/>
          </p:cNvSpPr>
          <p:nvPr/>
        </p:nvSpPr>
        <p:spPr bwMode="auto">
          <a:xfrm>
            <a:off x="6508750" y="1524000"/>
            <a:ext cx="242888" cy="762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37" name="Oval 29"/>
          <p:cNvSpPr>
            <a:spLocks noChangeArrowheads="1"/>
          </p:cNvSpPr>
          <p:nvPr/>
        </p:nvSpPr>
        <p:spPr bwMode="auto">
          <a:xfrm>
            <a:off x="8213725" y="2133600"/>
            <a:ext cx="244475" cy="762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38" name="Oval 30"/>
          <p:cNvSpPr>
            <a:spLocks noChangeArrowheads="1"/>
          </p:cNvSpPr>
          <p:nvPr/>
        </p:nvSpPr>
        <p:spPr bwMode="auto">
          <a:xfrm>
            <a:off x="5805488" y="2095500"/>
            <a:ext cx="242887" cy="1524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39" name="Oval 31"/>
          <p:cNvSpPr>
            <a:spLocks noChangeArrowheads="1"/>
          </p:cNvSpPr>
          <p:nvPr/>
        </p:nvSpPr>
        <p:spPr bwMode="auto">
          <a:xfrm>
            <a:off x="6473825" y="2076450"/>
            <a:ext cx="312738" cy="1905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40" name="Oval 32"/>
          <p:cNvSpPr>
            <a:spLocks noChangeArrowheads="1"/>
          </p:cNvSpPr>
          <p:nvPr/>
        </p:nvSpPr>
        <p:spPr bwMode="auto">
          <a:xfrm>
            <a:off x="7253288" y="2057400"/>
            <a:ext cx="382587" cy="228600"/>
          </a:xfrm>
          <a:prstGeom prst="ellipse">
            <a:avLst/>
          </a:prstGeom>
          <a:solidFill>
            <a:srgbClr val="000000"/>
          </a:solidFill>
          <a:ln w="19050">
            <a:solidFill>
              <a:srgbClr val="000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9241" name="Text Box 33"/>
          <p:cNvSpPr txBox="1">
            <a:spLocks noChangeArrowheads="1"/>
          </p:cNvSpPr>
          <p:nvPr/>
        </p:nvSpPr>
        <p:spPr bwMode="auto">
          <a:xfrm>
            <a:off x="838200" y="2514600"/>
            <a:ext cx="1828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u="sng">
                <a:solidFill>
                  <a:srgbClr val="000000"/>
                </a:solidFill>
                <a:latin typeface="Helvetica" pitchFamily="84" charset="0"/>
              </a:rPr>
              <a:t>Cell Cycle</a:t>
            </a:r>
          </a:p>
        </p:txBody>
      </p:sp>
      <p:sp>
        <p:nvSpPr>
          <p:cNvPr id="9242" name="Text Box 34"/>
          <p:cNvSpPr txBox="1">
            <a:spLocks noChangeArrowheads="1"/>
          </p:cNvSpPr>
          <p:nvPr/>
        </p:nvSpPr>
        <p:spPr bwMode="auto">
          <a:xfrm>
            <a:off x="4572000" y="228600"/>
            <a:ext cx="156845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u="sng">
                <a:solidFill>
                  <a:srgbClr val="000000"/>
                </a:solidFill>
                <a:latin typeface="Helvetica" pitchFamily="84" charset="0"/>
              </a:rPr>
              <a:t>Samples</a:t>
            </a:r>
          </a:p>
        </p:txBody>
      </p:sp>
      <p:sp>
        <p:nvSpPr>
          <p:cNvPr id="9243" name="Text Box 35"/>
          <p:cNvSpPr txBox="1">
            <a:spLocks noChangeArrowheads="1"/>
          </p:cNvSpPr>
          <p:nvPr/>
        </p:nvSpPr>
        <p:spPr bwMode="auto">
          <a:xfrm>
            <a:off x="2743200" y="639763"/>
            <a:ext cx="409575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Helvetica" pitchFamily="84" charset="0"/>
              </a:rPr>
              <a:t>1</a:t>
            </a:r>
          </a:p>
        </p:txBody>
      </p:sp>
      <p:sp>
        <p:nvSpPr>
          <p:cNvPr id="9244" name="Text Box 36"/>
          <p:cNvSpPr txBox="1">
            <a:spLocks noChangeArrowheads="1"/>
          </p:cNvSpPr>
          <p:nvPr/>
        </p:nvSpPr>
        <p:spPr bwMode="auto">
          <a:xfrm>
            <a:off x="3429000" y="639763"/>
            <a:ext cx="409575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Helvetica" pitchFamily="84" charset="0"/>
              </a:rPr>
              <a:t>2</a:t>
            </a:r>
          </a:p>
        </p:txBody>
      </p:sp>
      <p:sp>
        <p:nvSpPr>
          <p:cNvPr id="9245" name="Text Box 37"/>
          <p:cNvSpPr txBox="1">
            <a:spLocks noChangeArrowheads="1"/>
          </p:cNvSpPr>
          <p:nvPr/>
        </p:nvSpPr>
        <p:spPr bwMode="auto">
          <a:xfrm>
            <a:off x="4038600" y="639763"/>
            <a:ext cx="409575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Helvetica" pitchFamily="84" charset="0"/>
              </a:rPr>
              <a:t>3</a:t>
            </a:r>
          </a:p>
        </p:txBody>
      </p:sp>
      <p:sp>
        <p:nvSpPr>
          <p:cNvPr id="9246" name="Text Box 38"/>
          <p:cNvSpPr txBox="1">
            <a:spLocks noChangeArrowheads="1"/>
          </p:cNvSpPr>
          <p:nvPr/>
        </p:nvSpPr>
        <p:spPr bwMode="auto">
          <a:xfrm>
            <a:off x="4860925" y="639763"/>
            <a:ext cx="409575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Helvetica" pitchFamily="84" charset="0"/>
              </a:rPr>
              <a:t>4</a:t>
            </a:r>
          </a:p>
        </p:txBody>
      </p:sp>
      <p:sp>
        <p:nvSpPr>
          <p:cNvPr id="9247" name="Text Box 39"/>
          <p:cNvSpPr txBox="1">
            <a:spLocks noChangeArrowheads="1"/>
          </p:cNvSpPr>
          <p:nvPr/>
        </p:nvSpPr>
        <p:spPr bwMode="auto">
          <a:xfrm>
            <a:off x="5762625" y="639763"/>
            <a:ext cx="409575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Helvetica" pitchFamily="84" charset="0"/>
              </a:rPr>
              <a:t>5</a:t>
            </a:r>
          </a:p>
        </p:txBody>
      </p:sp>
      <p:sp>
        <p:nvSpPr>
          <p:cNvPr id="9248" name="Text Box 40"/>
          <p:cNvSpPr txBox="1">
            <a:spLocks noChangeArrowheads="1"/>
          </p:cNvSpPr>
          <p:nvPr/>
        </p:nvSpPr>
        <p:spPr bwMode="auto">
          <a:xfrm>
            <a:off x="6524625" y="639763"/>
            <a:ext cx="409575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Helvetica" pitchFamily="84" charset="0"/>
              </a:rPr>
              <a:t>6</a:t>
            </a:r>
          </a:p>
        </p:txBody>
      </p:sp>
      <p:sp>
        <p:nvSpPr>
          <p:cNvPr id="9249" name="Text Box 41"/>
          <p:cNvSpPr txBox="1">
            <a:spLocks noChangeArrowheads="1"/>
          </p:cNvSpPr>
          <p:nvPr/>
        </p:nvSpPr>
        <p:spPr bwMode="auto">
          <a:xfrm>
            <a:off x="7286625" y="639763"/>
            <a:ext cx="409575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Helvetica" pitchFamily="84" charset="0"/>
              </a:rPr>
              <a:t>7</a:t>
            </a:r>
          </a:p>
        </p:txBody>
      </p:sp>
      <p:sp>
        <p:nvSpPr>
          <p:cNvPr id="9250" name="Text Box 42"/>
          <p:cNvSpPr txBox="1">
            <a:spLocks noChangeArrowheads="1"/>
          </p:cNvSpPr>
          <p:nvPr/>
        </p:nvSpPr>
        <p:spPr bwMode="auto">
          <a:xfrm>
            <a:off x="8201025" y="639763"/>
            <a:ext cx="409575" cy="579437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Helvetica" pitchFamily="84" charset="0"/>
              </a:rPr>
              <a:t>8</a:t>
            </a:r>
          </a:p>
        </p:txBody>
      </p:sp>
      <p:sp>
        <p:nvSpPr>
          <p:cNvPr id="9251" name="Rectangle 43"/>
          <p:cNvSpPr>
            <a:spLocks noChangeArrowheads="1"/>
          </p:cNvSpPr>
          <p:nvPr/>
        </p:nvSpPr>
        <p:spPr bwMode="auto">
          <a:xfrm>
            <a:off x="304801" y="152401"/>
            <a:ext cx="2624126" cy="369332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b="1"/>
              <a:t>Proving it Experimentally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685800" y="4191000"/>
            <a:ext cx="8153400" cy="2390775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3529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3529"/>
                  <a:invGamma/>
                </a:schemeClr>
              </a:gs>
            </a:gsLst>
            <a:lin ang="5400000" scaled="1"/>
          </a:gra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-p34</a:t>
            </a:r>
            <a:r>
              <a:rPr lang="en-US" sz="3600" baseline="30000">
                <a:solidFill>
                  <a:srgbClr val="000000"/>
                </a:solidFill>
                <a:latin typeface="Helvetica" pitchFamily="84" charset="0"/>
              </a:rPr>
              <a:t>cdc2</a:t>
            </a: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 levels are equivalent during cell cycle but “</a:t>
            </a:r>
            <a:r>
              <a:rPr lang="en-US" sz="3600" b="1">
                <a:solidFill>
                  <a:srgbClr val="000000"/>
                </a:solidFill>
                <a:latin typeface="Helvetica" pitchFamily="84" charset="0"/>
              </a:rPr>
              <a:t>its activity” </a:t>
            </a: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fluctuates</a:t>
            </a:r>
          </a:p>
          <a:p>
            <a:pPr algn="ctr">
              <a:lnSpc>
                <a:spcPct val="15000"/>
              </a:lnSpc>
              <a:defRPr/>
            </a:pP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  <a:p>
            <a:pPr algn="ctr">
              <a:defRPr/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 at late G2 p34 kinase binds cyclin to form &amp; activate </a:t>
            </a:r>
            <a:r>
              <a:rPr lang="en-US" sz="3600">
                <a:solidFill>
                  <a:srgbClr val="008000"/>
                </a:solidFill>
                <a:latin typeface="Helvetica" pitchFamily="84" charset="0"/>
              </a:rPr>
              <a:t>MPF</a:t>
            </a: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</p:txBody>
      </p:sp>
      <p:grpSp>
        <p:nvGrpSpPr>
          <p:cNvPr id="2" name="Group 3"/>
          <p:cNvGrpSpPr>
            <a:grpSpLocks/>
          </p:cNvGrpSpPr>
          <p:nvPr/>
        </p:nvGrpSpPr>
        <p:grpSpPr bwMode="auto">
          <a:xfrm>
            <a:off x="685800" y="990600"/>
            <a:ext cx="7983538" cy="3201988"/>
            <a:chOff x="432" y="2496"/>
            <a:chExt cx="5028" cy="1716"/>
          </a:xfrm>
        </p:grpSpPr>
        <p:sp>
          <p:nvSpPr>
            <p:cNvPr id="10250" name="Line 4"/>
            <p:cNvSpPr>
              <a:spLocks noChangeShapeType="1"/>
            </p:cNvSpPr>
            <p:nvPr/>
          </p:nvSpPr>
          <p:spPr bwMode="auto">
            <a:xfrm>
              <a:off x="816" y="2544"/>
              <a:ext cx="0" cy="1392"/>
            </a:xfrm>
            <a:prstGeom prst="line">
              <a:avLst/>
            </a:prstGeom>
            <a:noFill/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10251" name="Line 5"/>
            <p:cNvSpPr>
              <a:spLocks noChangeShapeType="1"/>
            </p:cNvSpPr>
            <p:nvPr/>
          </p:nvSpPr>
          <p:spPr bwMode="auto">
            <a:xfrm>
              <a:off x="624" y="3936"/>
              <a:ext cx="4800" cy="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10252" name="Line 6"/>
            <p:cNvSpPr>
              <a:spLocks noChangeShapeType="1"/>
            </p:cNvSpPr>
            <p:nvPr/>
          </p:nvSpPr>
          <p:spPr bwMode="auto">
            <a:xfrm flipV="1">
              <a:off x="1632" y="2592"/>
              <a:ext cx="0" cy="134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10253" name="Line 7"/>
            <p:cNvSpPr>
              <a:spLocks noChangeShapeType="1"/>
            </p:cNvSpPr>
            <p:nvPr/>
          </p:nvSpPr>
          <p:spPr bwMode="auto">
            <a:xfrm flipV="1">
              <a:off x="2592" y="2592"/>
              <a:ext cx="0" cy="134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10254" name="Line 8"/>
            <p:cNvSpPr>
              <a:spLocks noChangeShapeType="1"/>
            </p:cNvSpPr>
            <p:nvPr/>
          </p:nvSpPr>
          <p:spPr bwMode="auto">
            <a:xfrm flipV="1">
              <a:off x="3600" y="2592"/>
              <a:ext cx="0" cy="134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10255" name="Line 9"/>
            <p:cNvSpPr>
              <a:spLocks noChangeShapeType="1"/>
            </p:cNvSpPr>
            <p:nvPr/>
          </p:nvSpPr>
          <p:spPr bwMode="auto">
            <a:xfrm flipV="1">
              <a:off x="4656" y="2592"/>
              <a:ext cx="0" cy="1344"/>
            </a:xfrm>
            <a:prstGeom prst="line">
              <a:avLst/>
            </a:prstGeom>
            <a:noFill/>
            <a:ln w="19050" cap="rnd">
              <a:solidFill>
                <a:srgbClr val="000000"/>
              </a:solidFill>
              <a:prstDash val="sysDot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10256" name="Line 10"/>
            <p:cNvSpPr>
              <a:spLocks noChangeShapeType="1"/>
            </p:cNvSpPr>
            <p:nvPr/>
          </p:nvSpPr>
          <p:spPr bwMode="auto">
            <a:xfrm>
              <a:off x="816" y="2832"/>
              <a:ext cx="4368" cy="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10257" name="Text Box 11"/>
            <p:cNvSpPr txBox="1">
              <a:spLocks noChangeArrowheads="1"/>
            </p:cNvSpPr>
            <p:nvPr/>
          </p:nvSpPr>
          <p:spPr bwMode="auto">
            <a:xfrm rot="-5400000">
              <a:off x="-26" y="3088"/>
              <a:ext cx="1203" cy="288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FF0000"/>
                  </a:solidFill>
                  <a:latin typeface="Helvetica" pitchFamily="84" charset="0"/>
                </a:rPr>
                <a:t>p34 activity</a:t>
              </a:r>
              <a:endParaRPr lang="en-US" sz="3600">
                <a:solidFill>
                  <a:srgbClr val="000000"/>
                </a:solidFill>
                <a:latin typeface="Helvetica" pitchFamily="84" charset="0"/>
              </a:endParaRPr>
            </a:p>
          </p:txBody>
        </p:sp>
        <p:sp>
          <p:nvSpPr>
            <p:cNvPr id="10258" name="Line 12"/>
            <p:cNvSpPr>
              <a:spLocks noChangeShapeType="1"/>
            </p:cNvSpPr>
            <p:nvPr/>
          </p:nvSpPr>
          <p:spPr bwMode="auto">
            <a:xfrm flipV="1">
              <a:off x="5184" y="2496"/>
              <a:ext cx="0" cy="1440"/>
            </a:xfrm>
            <a:prstGeom prst="line">
              <a:avLst/>
            </a:prstGeom>
            <a:noFill/>
            <a:ln w="19050">
              <a:solidFill>
                <a:srgbClr val="00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en-CA"/>
            </a:p>
          </p:txBody>
        </p:sp>
        <p:sp>
          <p:nvSpPr>
            <p:cNvPr id="10259" name="Text Box 13"/>
            <p:cNvSpPr txBox="1">
              <a:spLocks noChangeArrowheads="1"/>
            </p:cNvSpPr>
            <p:nvPr/>
          </p:nvSpPr>
          <p:spPr bwMode="auto">
            <a:xfrm rot="5400000" flipH="1">
              <a:off x="4697" y="3151"/>
              <a:ext cx="1237" cy="288"/>
            </a:xfrm>
            <a:prstGeom prst="rect">
              <a:avLst/>
            </a:prstGeom>
            <a:solidFill>
              <a:schemeClr val="bg1"/>
            </a:solidFill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>
                  <a:solidFill>
                    <a:srgbClr val="0000FF"/>
                  </a:solidFill>
                  <a:latin typeface="Helvetica" pitchFamily="84" charset="0"/>
                </a:rPr>
                <a:t>p34 amount</a:t>
              </a:r>
              <a:endParaRPr lang="en-US" sz="3600">
                <a:solidFill>
                  <a:srgbClr val="0000FF"/>
                </a:solidFill>
                <a:latin typeface="Helvetica" pitchFamily="84" charset="0"/>
              </a:endParaRPr>
            </a:p>
          </p:txBody>
        </p:sp>
        <p:sp>
          <p:nvSpPr>
            <p:cNvPr id="10260" name="Freeform 14"/>
            <p:cNvSpPr>
              <a:spLocks/>
            </p:cNvSpPr>
            <p:nvPr/>
          </p:nvSpPr>
          <p:spPr bwMode="auto">
            <a:xfrm>
              <a:off x="821" y="2769"/>
              <a:ext cx="3972" cy="960"/>
            </a:xfrm>
            <a:custGeom>
              <a:avLst/>
              <a:gdLst>
                <a:gd name="T0" fmla="*/ 0 w 3972"/>
                <a:gd name="T1" fmla="*/ 867 h 960"/>
                <a:gd name="T2" fmla="*/ 115 w 3972"/>
                <a:gd name="T3" fmla="*/ 881 h 960"/>
                <a:gd name="T4" fmla="*/ 572 w 3972"/>
                <a:gd name="T5" fmla="*/ 881 h 960"/>
                <a:gd name="T6" fmla="*/ 929 w 3972"/>
                <a:gd name="T7" fmla="*/ 903 h 960"/>
                <a:gd name="T8" fmla="*/ 1450 w 3972"/>
                <a:gd name="T9" fmla="*/ 860 h 960"/>
                <a:gd name="T10" fmla="*/ 1765 w 3972"/>
                <a:gd name="T11" fmla="*/ 867 h 960"/>
                <a:gd name="T12" fmla="*/ 2036 w 3972"/>
                <a:gd name="T13" fmla="*/ 860 h 960"/>
                <a:gd name="T14" fmla="*/ 2151 w 3972"/>
                <a:gd name="T15" fmla="*/ 824 h 960"/>
                <a:gd name="T16" fmla="*/ 2222 w 3972"/>
                <a:gd name="T17" fmla="*/ 774 h 960"/>
                <a:gd name="T18" fmla="*/ 2265 w 3972"/>
                <a:gd name="T19" fmla="*/ 746 h 960"/>
                <a:gd name="T20" fmla="*/ 2351 w 3972"/>
                <a:gd name="T21" fmla="*/ 596 h 960"/>
                <a:gd name="T22" fmla="*/ 2401 w 3972"/>
                <a:gd name="T23" fmla="*/ 467 h 960"/>
                <a:gd name="T24" fmla="*/ 2429 w 3972"/>
                <a:gd name="T25" fmla="*/ 403 h 960"/>
                <a:gd name="T26" fmla="*/ 2465 w 3972"/>
                <a:gd name="T27" fmla="*/ 338 h 960"/>
                <a:gd name="T28" fmla="*/ 2558 w 3972"/>
                <a:gd name="T29" fmla="*/ 196 h 960"/>
                <a:gd name="T30" fmla="*/ 2636 w 3972"/>
                <a:gd name="T31" fmla="*/ 117 h 960"/>
                <a:gd name="T32" fmla="*/ 2736 w 3972"/>
                <a:gd name="T33" fmla="*/ 31 h 960"/>
                <a:gd name="T34" fmla="*/ 2793 w 3972"/>
                <a:gd name="T35" fmla="*/ 10 h 960"/>
                <a:gd name="T36" fmla="*/ 2865 w 3972"/>
                <a:gd name="T37" fmla="*/ 103 h 960"/>
                <a:gd name="T38" fmla="*/ 2901 w 3972"/>
                <a:gd name="T39" fmla="*/ 167 h 960"/>
                <a:gd name="T40" fmla="*/ 2936 w 3972"/>
                <a:gd name="T41" fmla="*/ 238 h 960"/>
                <a:gd name="T42" fmla="*/ 2951 w 3972"/>
                <a:gd name="T43" fmla="*/ 260 h 960"/>
                <a:gd name="T44" fmla="*/ 3043 w 3972"/>
                <a:gd name="T45" fmla="*/ 403 h 960"/>
                <a:gd name="T46" fmla="*/ 3079 w 3972"/>
                <a:gd name="T47" fmla="*/ 460 h 960"/>
                <a:gd name="T48" fmla="*/ 3122 w 3972"/>
                <a:gd name="T49" fmla="*/ 496 h 960"/>
                <a:gd name="T50" fmla="*/ 3472 w 3972"/>
                <a:gd name="T51" fmla="*/ 817 h 960"/>
                <a:gd name="T52" fmla="*/ 3608 w 3972"/>
                <a:gd name="T53" fmla="*/ 903 h 960"/>
                <a:gd name="T54" fmla="*/ 3779 w 3972"/>
                <a:gd name="T55" fmla="*/ 960 h 960"/>
                <a:gd name="T56" fmla="*/ 3865 w 3972"/>
                <a:gd name="T57" fmla="*/ 938 h 960"/>
                <a:gd name="T58" fmla="*/ 3908 w 3972"/>
                <a:gd name="T59" fmla="*/ 924 h 960"/>
                <a:gd name="T60" fmla="*/ 3951 w 3972"/>
                <a:gd name="T61" fmla="*/ 896 h 960"/>
                <a:gd name="T62" fmla="*/ 3972 w 3972"/>
                <a:gd name="T63" fmla="*/ 860 h 96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972"/>
                <a:gd name="T97" fmla="*/ 0 h 960"/>
                <a:gd name="T98" fmla="*/ 3972 w 3972"/>
                <a:gd name="T99" fmla="*/ 960 h 96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972" h="960">
                  <a:moveTo>
                    <a:pt x="0" y="867"/>
                  </a:moveTo>
                  <a:cubicBezTo>
                    <a:pt x="40" y="854"/>
                    <a:pt x="75" y="871"/>
                    <a:pt x="115" y="881"/>
                  </a:cubicBezTo>
                  <a:cubicBezTo>
                    <a:pt x="268" y="865"/>
                    <a:pt x="417" y="874"/>
                    <a:pt x="572" y="881"/>
                  </a:cubicBezTo>
                  <a:cubicBezTo>
                    <a:pt x="699" y="901"/>
                    <a:pt x="774" y="899"/>
                    <a:pt x="929" y="903"/>
                  </a:cubicBezTo>
                  <a:cubicBezTo>
                    <a:pt x="1105" y="897"/>
                    <a:pt x="1274" y="872"/>
                    <a:pt x="1450" y="860"/>
                  </a:cubicBezTo>
                  <a:cubicBezTo>
                    <a:pt x="1546" y="864"/>
                    <a:pt x="1668" y="885"/>
                    <a:pt x="1765" y="867"/>
                  </a:cubicBezTo>
                  <a:cubicBezTo>
                    <a:pt x="1862" y="875"/>
                    <a:pt x="1929" y="864"/>
                    <a:pt x="2036" y="860"/>
                  </a:cubicBezTo>
                  <a:cubicBezTo>
                    <a:pt x="2080" y="852"/>
                    <a:pt x="2109" y="837"/>
                    <a:pt x="2151" y="824"/>
                  </a:cubicBezTo>
                  <a:cubicBezTo>
                    <a:pt x="2207" y="783"/>
                    <a:pt x="2183" y="799"/>
                    <a:pt x="2222" y="774"/>
                  </a:cubicBezTo>
                  <a:cubicBezTo>
                    <a:pt x="2236" y="764"/>
                    <a:pt x="2265" y="746"/>
                    <a:pt x="2265" y="746"/>
                  </a:cubicBezTo>
                  <a:cubicBezTo>
                    <a:pt x="2296" y="696"/>
                    <a:pt x="2331" y="651"/>
                    <a:pt x="2351" y="596"/>
                  </a:cubicBezTo>
                  <a:cubicBezTo>
                    <a:pt x="2365" y="554"/>
                    <a:pt x="2368" y="497"/>
                    <a:pt x="2401" y="467"/>
                  </a:cubicBezTo>
                  <a:cubicBezTo>
                    <a:pt x="2417" y="416"/>
                    <a:pt x="2406" y="436"/>
                    <a:pt x="2429" y="403"/>
                  </a:cubicBezTo>
                  <a:cubicBezTo>
                    <a:pt x="2437" y="377"/>
                    <a:pt x="2453" y="361"/>
                    <a:pt x="2465" y="338"/>
                  </a:cubicBezTo>
                  <a:cubicBezTo>
                    <a:pt x="2488" y="290"/>
                    <a:pt x="2518" y="233"/>
                    <a:pt x="2558" y="196"/>
                  </a:cubicBezTo>
                  <a:cubicBezTo>
                    <a:pt x="2568" y="162"/>
                    <a:pt x="2607" y="138"/>
                    <a:pt x="2636" y="117"/>
                  </a:cubicBezTo>
                  <a:cubicBezTo>
                    <a:pt x="2672" y="88"/>
                    <a:pt x="2690" y="46"/>
                    <a:pt x="2736" y="31"/>
                  </a:cubicBezTo>
                  <a:cubicBezTo>
                    <a:pt x="2757" y="11"/>
                    <a:pt x="2763" y="0"/>
                    <a:pt x="2793" y="10"/>
                  </a:cubicBezTo>
                  <a:cubicBezTo>
                    <a:pt x="2821" y="37"/>
                    <a:pt x="2837" y="73"/>
                    <a:pt x="2865" y="103"/>
                  </a:cubicBezTo>
                  <a:cubicBezTo>
                    <a:pt x="2873" y="127"/>
                    <a:pt x="2885" y="145"/>
                    <a:pt x="2901" y="167"/>
                  </a:cubicBezTo>
                  <a:cubicBezTo>
                    <a:pt x="2911" y="211"/>
                    <a:pt x="2902" y="188"/>
                    <a:pt x="2936" y="238"/>
                  </a:cubicBezTo>
                  <a:cubicBezTo>
                    <a:pt x="2940" y="245"/>
                    <a:pt x="2951" y="260"/>
                    <a:pt x="2951" y="260"/>
                  </a:cubicBezTo>
                  <a:cubicBezTo>
                    <a:pt x="2970" y="319"/>
                    <a:pt x="3007" y="352"/>
                    <a:pt x="3043" y="403"/>
                  </a:cubicBezTo>
                  <a:cubicBezTo>
                    <a:pt x="3064" y="433"/>
                    <a:pt x="3050" y="431"/>
                    <a:pt x="3079" y="460"/>
                  </a:cubicBezTo>
                  <a:cubicBezTo>
                    <a:pt x="3092" y="473"/>
                    <a:pt x="3108" y="482"/>
                    <a:pt x="3122" y="496"/>
                  </a:cubicBezTo>
                  <a:cubicBezTo>
                    <a:pt x="3233" y="605"/>
                    <a:pt x="3330" y="746"/>
                    <a:pt x="3472" y="817"/>
                  </a:cubicBezTo>
                  <a:cubicBezTo>
                    <a:pt x="3516" y="839"/>
                    <a:pt x="3560" y="888"/>
                    <a:pt x="3608" y="903"/>
                  </a:cubicBezTo>
                  <a:cubicBezTo>
                    <a:pt x="3661" y="938"/>
                    <a:pt x="3715" y="953"/>
                    <a:pt x="3779" y="960"/>
                  </a:cubicBezTo>
                  <a:cubicBezTo>
                    <a:pt x="3808" y="954"/>
                    <a:pt x="3836" y="946"/>
                    <a:pt x="3865" y="938"/>
                  </a:cubicBezTo>
                  <a:cubicBezTo>
                    <a:pt x="3879" y="933"/>
                    <a:pt x="3908" y="924"/>
                    <a:pt x="3908" y="924"/>
                  </a:cubicBezTo>
                  <a:cubicBezTo>
                    <a:pt x="3922" y="914"/>
                    <a:pt x="3945" y="912"/>
                    <a:pt x="3951" y="896"/>
                  </a:cubicBezTo>
                  <a:cubicBezTo>
                    <a:pt x="3960" y="867"/>
                    <a:pt x="3952" y="879"/>
                    <a:pt x="3972" y="860"/>
                  </a:cubicBezTo>
                </a:path>
              </a:pathLst>
            </a:custGeom>
            <a:noFill/>
            <a:ln w="19050" cap="flat" cmpd="sng">
              <a:solidFill>
                <a:srgbClr val="FF0000"/>
              </a:solidFill>
              <a:prstDash val="solid"/>
              <a:round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10261" name="Text Box 15"/>
            <p:cNvSpPr txBox="1">
              <a:spLocks noChangeArrowheads="1"/>
            </p:cNvSpPr>
            <p:nvPr/>
          </p:nvSpPr>
          <p:spPr bwMode="auto">
            <a:xfrm>
              <a:off x="912" y="3868"/>
              <a:ext cx="672" cy="34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000000"/>
                  </a:solidFill>
                  <a:latin typeface="Helvetica" pitchFamily="84" charset="0"/>
                </a:rPr>
                <a:t>G1</a:t>
              </a:r>
            </a:p>
          </p:txBody>
        </p:sp>
        <p:sp>
          <p:nvSpPr>
            <p:cNvPr id="10262" name="Text Box 16"/>
            <p:cNvSpPr txBox="1">
              <a:spLocks noChangeArrowheads="1"/>
            </p:cNvSpPr>
            <p:nvPr/>
          </p:nvSpPr>
          <p:spPr bwMode="auto">
            <a:xfrm>
              <a:off x="1968" y="3868"/>
              <a:ext cx="480" cy="34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000000"/>
                  </a:solidFill>
                  <a:latin typeface="Helvetica" pitchFamily="84" charset="0"/>
                </a:rPr>
                <a:t>S</a:t>
              </a:r>
            </a:p>
          </p:txBody>
        </p:sp>
        <p:sp>
          <p:nvSpPr>
            <p:cNvPr id="10263" name="Text Box 17"/>
            <p:cNvSpPr txBox="1">
              <a:spLocks noChangeArrowheads="1"/>
            </p:cNvSpPr>
            <p:nvPr/>
          </p:nvSpPr>
          <p:spPr bwMode="auto">
            <a:xfrm>
              <a:off x="2928" y="3868"/>
              <a:ext cx="672" cy="34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000000"/>
                  </a:solidFill>
                  <a:latin typeface="Helvetica" pitchFamily="84" charset="0"/>
                </a:rPr>
                <a:t>G2</a:t>
              </a:r>
            </a:p>
          </p:txBody>
        </p:sp>
        <p:sp>
          <p:nvSpPr>
            <p:cNvPr id="10264" name="Text Box 18"/>
            <p:cNvSpPr txBox="1">
              <a:spLocks noChangeArrowheads="1"/>
            </p:cNvSpPr>
            <p:nvPr/>
          </p:nvSpPr>
          <p:spPr bwMode="auto">
            <a:xfrm>
              <a:off x="3984" y="3868"/>
              <a:ext cx="672" cy="344"/>
            </a:xfrm>
            <a:prstGeom prst="rect">
              <a:avLst/>
            </a:prstGeom>
            <a:noFill/>
            <a:ln w="1905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>
                  <a:solidFill>
                    <a:srgbClr val="000000"/>
                  </a:solidFill>
                  <a:latin typeface="Helvetica" pitchFamily="84" charset="0"/>
                </a:rPr>
                <a:t>M</a:t>
              </a:r>
            </a:p>
          </p:txBody>
        </p:sp>
      </p:grpSp>
      <p:sp>
        <p:nvSpPr>
          <p:cNvPr id="10244" name="Freeform 19"/>
          <p:cNvSpPr>
            <a:spLocks/>
          </p:cNvSpPr>
          <p:nvPr/>
        </p:nvSpPr>
        <p:spPr bwMode="auto">
          <a:xfrm>
            <a:off x="1360488" y="1608138"/>
            <a:ext cx="6361112" cy="1819275"/>
          </a:xfrm>
          <a:custGeom>
            <a:avLst/>
            <a:gdLst>
              <a:gd name="T0" fmla="*/ 0 w 4007"/>
              <a:gd name="T1" fmla="*/ 921 h 1159"/>
              <a:gd name="T2" fmla="*/ 172 w 4007"/>
              <a:gd name="T3" fmla="*/ 843 h 1159"/>
              <a:gd name="T4" fmla="*/ 286 w 4007"/>
              <a:gd name="T5" fmla="*/ 757 h 1159"/>
              <a:gd name="T6" fmla="*/ 307 w 4007"/>
              <a:gd name="T7" fmla="*/ 736 h 1159"/>
              <a:gd name="T8" fmla="*/ 422 w 4007"/>
              <a:gd name="T9" fmla="*/ 700 h 1159"/>
              <a:gd name="T10" fmla="*/ 693 w 4007"/>
              <a:gd name="T11" fmla="*/ 621 h 1159"/>
              <a:gd name="T12" fmla="*/ 893 w 4007"/>
              <a:gd name="T13" fmla="*/ 543 h 1159"/>
              <a:gd name="T14" fmla="*/ 1007 w 4007"/>
              <a:gd name="T15" fmla="*/ 471 h 1159"/>
              <a:gd name="T16" fmla="*/ 1050 w 4007"/>
              <a:gd name="T17" fmla="*/ 457 h 1159"/>
              <a:gd name="T18" fmla="*/ 1072 w 4007"/>
              <a:gd name="T19" fmla="*/ 450 h 1159"/>
              <a:gd name="T20" fmla="*/ 1093 w 4007"/>
              <a:gd name="T21" fmla="*/ 436 h 1159"/>
              <a:gd name="T22" fmla="*/ 1122 w 4007"/>
              <a:gd name="T23" fmla="*/ 421 h 1159"/>
              <a:gd name="T24" fmla="*/ 1236 w 4007"/>
              <a:gd name="T25" fmla="*/ 350 h 1159"/>
              <a:gd name="T26" fmla="*/ 1407 w 4007"/>
              <a:gd name="T27" fmla="*/ 293 h 1159"/>
              <a:gd name="T28" fmla="*/ 1550 w 4007"/>
              <a:gd name="T29" fmla="*/ 228 h 1159"/>
              <a:gd name="T30" fmla="*/ 1672 w 4007"/>
              <a:gd name="T31" fmla="*/ 193 h 1159"/>
              <a:gd name="T32" fmla="*/ 1893 w 4007"/>
              <a:gd name="T33" fmla="*/ 143 h 1159"/>
              <a:gd name="T34" fmla="*/ 2115 w 4007"/>
              <a:gd name="T35" fmla="*/ 85 h 1159"/>
              <a:gd name="T36" fmla="*/ 2215 w 4007"/>
              <a:gd name="T37" fmla="*/ 50 h 1159"/>
              <a:gd name="T38" fmla="*/ 2407 w 4007"/>
              <a:gd name="T39" fmla="*/ 35 h 1159"/>
              <a:gd name="T40" fmla="*/ 2507 w 4007"/>
              <a:gd name="T41" fmla="*/ 7 h 1159"/>
              <a:gd name="T42" fmla="*/ 2850 w 4007"/>
              <a:gd name="T43" fmla="*/ 35 h 1159"/>
              <a:gd name="T44" fmla="*/ 2936 w 4007"/>
              <a:gd name="T45" fmla="*/ 93 h 1159"/>
              <a:gd name="T46" fmla="*/ 2972 w 4007"/>
              <a:gd name="T47" fmla="*/ 157 h 1159"/>
              <a:gd name="T48" fmla="*/ 3022 w 4007"/>
              <a:gd name="T49" fmla="*/ 264 h 1159"/>
              <a:gd name="T50" fmla="*/ 3086 w 4007"/>
              <a:gd name="T51" fmla="*/ 414 h 1159"/>
              <a:gd name="T52" fmla="*/ 3272 w 4007"/>
              <a:gd name="T53" fmla="*/ 628 h 1159"/>
              <a:gd name="T54" fmla="*/ 3329 w 4007"/>
              <a:gd name="T55" fmla="*/ 700 h 1159"/>
              <a:gd name="T56" fmla="*/ 3372 w 4007"/>
              <a:gd name="T57" fmla="*/ 736 h 1159"/>
              <a:gd name="T58" fmla="*/ 3515 w 4007"/>
              <a:gd name="T59" fmla="*/ 893 h 1159"/>
              <a:gd name="T60" fmla="*/ 3586 w 4007"/>
              <a:gd name="T61" fmla="*/ 957 h 1159"/>
              <a:gd name="T62" fmla="*/ 3779 w 4007"/>
              <a:gd name="T63" fmla="*/ 1114 h 1159"/>
              <a:gd name="T64" fmla="*/ 3815 w 4007"/>
              <a:gd name="T65" fmla="*/ 1143 h 1159"/>
              <a:gd name="T66" fmla="*/ 3857 w 4007"/>
              <a:gd name="T67" fmla="*/ 1157 h 1159"/>
              <a:gd name="T68" fmla="*/ 4007 w 4007"/>
              <a:gd name="T69" fmla="*/ 1107 h 1159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w 4007"/>
              <a:gd name="T106" fmla="*/ 0 h 1159"/>
              <a:gd name="T107" fmla="*/ 4007 w 4007"/>
              <a:gd name="T108" fmla="*/ 1159 h 1159"/>
            </a:gdLst>
            <a:ahLst/>
            <a:cxnLst>
              <a:cxn ang="T70">
                <a:pos x="T0" y="T1"/>
              </a:cxn>
              <a:cxn ang="T71">
                <a:pos x="T2" y="T3"/>
              </a:cxn>
              <a:cxn ang="T72">
                <a:pos x="T4" y="T5"/>
              </a:cxn>
              <a:cxn ang="T73">
                <a:pos x="T6" y="T7"/>
              </a:cxn>
              <a:cxn ang="T74">
                <a:pos x="T8" y="T9"/>
              </a:cxn>
              <a:cxn ang="T75">
                <a:pos x="T10" y="T11"/>
              </a:cxn>
              <a:cxn ang="T76">
                <a:pos x="T12" y="T13"/>
              </a:cxn>
              <a:cxn ang="T77">
                <a:pos x="T14" y="T15"/>
              </a:cxn>
              <a:cxn ang="T78">
                <a:pos x="T16" y="T17"/>
              </a:cxn>
              <a:cxn ang="T79">
                <a:pos x="T18" y="T19"/>
              </a:cxn>
              <a:cxn ang="T80">
                <a:pos x="T20" y="T21"/>
              </a:cxn>
              <a:cxn ang="T81">
                <a:pos x="T22" y="T23"/>
              </a:cxn>
              <a:cxn ang="T82">
                <a:pos x="T24" y="T25"/>
              </a:cxn>
              <a:cxn ang="T83">
                <a:pos x="T26" y="T27"/>
              </a:cxn>
              <a:cxn ang="T84">
                <a:pos x="T28" y="T29"/>
              </a:cxn>
              <a:cxn ang="T85">
                <a:pos x="T30" y="T31"/>
              </a:cxn>
              <a:cxn ang="T86">
                <a:pos x="T32" y="T33"/>
              </a:cxn>
              <a:cxn ang="T87">
                <a:pos x="T34" y="T35"/>
              </a:cxn>
              <a:cxn ang="T88">
                <a:pos x="T36" y="T37"/>
              </a:cxn>
              <a:cxn ang="T89">
                <a:pos x="T38" y="T39"/>
              </a:cxn>
              <a:cxn ang="T90">
                <a:pos x="T40" y="T41"/>
              </a:cxn>
              <a:cxn ang="T91">
                <a:pos x="T42" y="T43"/>
              </a:cxn>
              <a:cxn ang="T92">
                <a:pos x="T44" y="T45"/>
              </a:cxn>
              <a:cxn ang="T93">
                <a:pos x="T46" y="T47"/>
              </a:cxn>
              <a:cxn ang="T94">
                <a:pos x="T48" y="T49"/>
              </a:cxn>
              <a:cxn ang="T95">
                <a:pos x="T50" y="T51"/>
              </a:cxn>
              <a:cxn ang="T96">
                <a:pos x="T52" y="T53"/>
              </a:cxn>
              <a:cxn ang="T97">
                <a:pos x="T54" y="T55"/>
              </a:cxn>
              <a:cxn ang="T98">
                <a:pos x="T56" y="T57"/>
              </a:cxn>
              <a:cxn ang="T99">
                <a:pos x="T58" y="T59"/>
              </a:cxn>
              <a:cxn ang="T100">
                <a:pos x="T60" y="T61"/>
              </a:cxn>
              <a:cxn ang="T101">
                <a:pos x="T62" y="T63"/>
              </a:cxn>
              <a:cxn ang="T102">
                <a:pos x="T64" y="T65"/>
              </a:cxn>
              <a:cxn ang="T103">
                <a:pos x="T66" y="T67"/>
              </a:cxn>
              <a:cxn ang="T104">
                <a:pos x="T68" y="T69"/>
              </a:cxn>
            </a:cxnLst>
            <a:rect l="T105" t="T106" r="T107" b="T108"/>
            <a:pathLst>
              <a:path w="4007" h="1159">
                <a:moveTo>
                  <a:pt x="0" y="921"/>
                </a:moveTo>
                <a:cubicBezTo>
                  <a:pt x="32" y="871"/>
                  <a:pt x="114" y="856"/>
                  <a:pt x="172" y="843"/>
                </a:cubicBezTo>
                <a:cubicBezTo>
                  <a:pt x="204" y="807"/>
                  <a:pt x="249" y="787"/>
                  <a:pt x="286" y="757"/>
                </a:cubicBezTo>
                <a:cubicBezTo>
                  <a:pt x="293" y="750"/>
                  <a:pt x="298" y="740"/>
                  <a:pt x="307" y="736"/>
                </a:cubicBezTo>
                <a:cubicBezTo>
                  <a:pt x="339" y="717"/>
                  <a:pt x="385" y="708"/>
                  <a:pt x="422" y="700"/>
                </a:cubicBezTo>
                <a:cubicBezTo>
                  <a:pt x="507" y="657"/>
                  <a:pt x="602" y="650"/>
                  <a:pt x="693" y="621"/>
                </a:cubicBezTo>
                <a:cubicBezTo>
                  <a:pt x="762" y="598"/>
                  <a:pt x="827" y="574"/>
                  <a:pt x="893" y="543"/>
                </a:cubicBezTo>
                <a:cubicBezTo>
                  <a:pt x="923" y="510"/>
                  <a:pt x="965" y="483"/>
                  <a:pt x="1007" y="471"/>
                </a:cubicBezTo>
                <a:cubicBezTo>
                  <a:pt x="1021" y="466"/>
                  <a:pt x="1035" y="461"/>
                  <a:pt x="1050" y="457"/>
                </a:cubicBezTo>
                <a:cubicBezTo>
                  <a:pt x="1057" y="454"/>
                  <a:pt x="1072" y="450"/>
                  <a:pt x="1072" y="450"/>
                </a:cubicBezTo>
                <a:cubicBezTo>
                  <a:pt x="1079" y="445"/>
                  <a:pt x="1085" y="440"/>
                  <a:pt x="1093" y="436"/>
                </a:cubicBezTo>
                <a:cubicBezTo>
                  <a:pt x="1102" y="430"/>
                  <a:pt x="1112" y="426"/>
                  <a:pt x="1122" y="421"/>
                </a:cubicBezTo>
                <a:cubicBezTo>
                  <a:pt x="1160" y="396"/>
                  <a:pt x="1192" y="363"/>
                  <a:pt x="1236" y="350"/>
                </a:cubicBezTo>
                <a:cubicBezTo>
                  <a:pt x="1289" y="313"/>
                  <a:pt x="1341" y="303"/>
                  <a:pt x="1407" y="293"/>
                </a:cubicBezTo>
                <a:cubicBezTo>
                  <a:pt x="1455" y="272"/>
                  <a:pt x="1501" y="247"/>
                  <a:pt x="1550" y="228"/>
                </a:cubicBezTo>
                <a:cubicBezTo>
                  <a:pt x="1589" y="211"/>
                  <a:pt x="1631" y="205"/>
                  <a:pt x="1672" y="193"/>
                </a:cubicBezTo>
                <a:cubicBezTo>
                  <a:pt x="1744" y="171"/>
                  <a:pt x="1818" y="152"/>
                  <a:pt x="1893" y="143"/>
                </a:cubicBezTo>
                <a:cubicBezTo>
                  <a:pt x="1964" y="124"/>
                  <a:pt x="2046" y="111"/>
                  <a:pt x="2115" y="85"/>
                </a:cubicBezTo>
                <a:cubicBezTo>
                  <a:pt x="2145" y="73"/>
                  <a:pt x="2181" y="53"/>
                  <a:pt x="2215" y="50"/>
                </a:cubicBezTo>
                <a:cubicBezTo>
                  <a:pt x="2321" y="38"/>
                  <a:pt x="2257" y="44"/>
                  <a:pt x="2407" y="35"/>
                </a:cubicBezTo>
                <a:cubicBezTo>
                  <a:pt x="2447" y="29"/>
                  <a:pt x="2470" y="19"/>
                  <a:pt x="2507" y="7"/>
                </a:cubicBezTo>
                <a:cubicBezTo>
                  <a:pt x="2778" y="19"/>
                  <a:pt x="2713" y="0"/>
                  <a:pt x="2850" y="35"/>
                </a:cubicBezTo>
                <a:cubicBezTo>
                  <a:pt x="2880" y="55"/>
                  <a:pt x="2910" y="65"/>
                  <a:pt x="2936" y="93"/>
                </a:cubicBezTo>
                <a:cubicBezTo>
                  <a:pt x="2943" y="116"/>
                  <a:pt x="2972" y="157"/>
                  <a:pt x="2972" y="157"/>
                </a:cubicBezTo>
                <a:cubicBezTo>
                  <a:pt x="2983" y="192"/>
                  <a:pt x="2994" y="238"/>
                  <a:pt x="3022" y="264"/>
                </a:cubicBezTo>
                <a:cubicBezTo>
                  <a:pt x="3038" y="314"/>
                  <a:pt x="3056" y="369"/>
                  <a:pt x="3086" y="414"/>
                </a:cubicBezTo>
                <a:cubicBezTo>
                  <a:pt x="3111" y="492"/>
                  <a:pt x="3213" y="569"/>
                  <a:pt x="3272" y="628"/>
                </a:cubicBezTo>
                <a:cubicBezTo>
                  <a:pt x="3293" y="649"/>
                  <a:pt x="3309" y="676"/>
                  <a:pt x="3329" y="700"/>
                </a:cubicBezTo>
                <a:cubicBezTo>
                  <a:pt x="3375" y="757"/>
                  <a:pt x="3324" y="688"/>
                  <a:pt x="3372" y="736"/>
                </a:cubicBezTo>
                <a:cubicBezTo>
                  <a:pt x="3421" y="785"/>
                  <a:pt x="3465" y="843"/>
                  <a:pt x="3515" y="893"/>
                </a:cubicBezTo>
                <a:cubicBezTo>
                  <a:pt x="3537" y="915"/>
                  <a:pt x="3563" y="934"/>
                  <a:pt x="3586" y="957"/>
                </a:cubicBezTo>
                <a:cubicBezTo>
                  <a:pt x="3644" y="1015"/>
                  <a:pt x="3709" y="1067"/>
                  <a:pt x="3779" y="1114"/>
                </a:cubicBezTo>
                <a:cubicBezTo>
                  <a:pt x="3791" y="1122"/>
                  <a:pt x="3801" y="1136"/>
                  <a:pt x="3815" y="1143"/>
                </a:cubicBezTo>
                <a:cubicBezTo>
                  <a:pt x="3828" y="1149"/>
                  <a:pt x="3857" y="1157"/>
                  <a:pt x="3857" y="1157"/>
                </a:cubicBezTo>
                <a:cubicBezTo>
                  <a:pt x="3951" y="1150"/>
                  <a:pt x="3954" y="1159"/>
                  <a:pt x="4007" y="1107"/>
                </a:cubicBezTo>
              </a:path>
            </a:pathLst>
          </a:custGeom>
          <a:noFill/>
          <a:ln w="19050" cap="flat" cmpd="sng">
            <a:solidFill>
              <a:srgbClr val="000000"/>
            </a:solidFill>
            <a:prstDash val="solid"/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10245" name="Text Box 20"/>
          <p:cNvSpPr txBox="1">
            <a:spLocks noChangeArrowheads="1"/>
          </p:cNvSpPr>
          <p:nvPr/>
        </p:nvSpPr>
        <p:spPr bwMode="auto">
          <a:xfrm>
            <a:off x="1371600" y="1752600"/>
            <a:ext cx="14478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cyclin</a:t>
            </a:r>
          </a:p>
        </p:txBody>
      </p:sp>
      <p:sp>
        <p:nvSpPr>
          <p:cNvPr id="10246" name="Line 21"/>
          <p:cNvSpPr>
            <a:spLocks noChangeShapeType="1"/>
          </p:cNvSpPr>
          <p:nvPr/>
        </p:nvSpPr>
        <p:spPr bwMode="auto">
          <a:xfrm>
            <a:off x="2667000" y="2133600"/>
            <a:ext cx="457200" cy="762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10247" name="Text Box 22"/>
          <p:cNvSpPr txBox="1">
            <a:spLocks noChangeArrowheads="1"/>
          </p:cNvSpPr>
          <p:nvPr/>
        </p:nvSpPr>
        <p:spPr bwMode="auto">
          <a:xfrm>
            <a:off x="990600" y="381000"/>
            <a:ext cx="7696200" cy="64135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Cyclin levels increase during cycle</a:t>
            </a:r>
          </a:p>
        </p:txBody>
      </p:sp>
      <p:sp>
        <p:nvSpPr>
          <p:cNvPr id="10248" name="Oval 23"/>
          <p:cNvSpPr>
            <a:spLocks noChangeArrowheads="1"/>
          </p:cNvSpPr>
          <p:nvPr/>
        </p:nvSpPr>
        <p:spPr bwMode="auto">
          <a:xfrm>
            <a:off x="5257800" y="1295400"/>
            <a:ext cx="762000" cy="838200"/>
          </a:xfrm>
          <a:prstGeom prst="ellipse">
            <a:avLst/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0249" name="Rectangle 24"/>
          <p:cNvSpPr>
            <a:spLocks noChangeArrowheads="1"/>
          </p:cNvSpPr>
          <p:nvPr/>
        </p:nvSpPr>
        <p:spPr bwMode="auto">
          <a:xfrm>
            <a:off x="5943600" y="914400"/>
            <a:ext cx="114935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600">
                <a:solidFill>
                  <a:srgbClr val="008000"/>
                </a:solidFill>
                <a:latin typeface="Helvetica" pitchFamily="84" charset="0"/>
              </a:rPr>
              <a:t>MPF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2"/>
          <p:cNvSpPr txBox="1">
            <a:spLocks noChangeArrowheads="1"/>
          </p:cNvSpPr>
          <p:nvPr/>
        </p:nvSpPr>
        <p:spPr bwMode="auto">
          <a:xfrm>
            <a:off x="5334000" y="304800"/>
            <a:ext cx="3429000" cy="487045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74510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4510"/>
                  <a:invGamma/>
                </a:schemeClr>
              </a:gs>
            </a:gsLst>
            <a:lin ang="5400000" scaled="1"/>
          </a:gra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-MPF (p34</a:t>
            </a:r>
            <a:r>
              <a:rPr lang="en-US" sz="3600" baseline="30000">
                <a:solidFill>
                  <a:srgbClr val="000000"/>
                </a:solidFill>
                <a:latin typeface="Helvetica" pitchFamily="84" charset="0"/>
              </a:rPr>
              <a:t>cdc2</a:t>
            </a: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) activity is low in S phase, peaks as M begins, &amp; drops off suddenly only to repeat process.  How?</a:t>
            </a:r>
            <a:r>
              <a:rPr lang="en-US">
                <a:latin typeface="Helvetica" pitchFamily="84" charset="0"/>
              </a:rPr>
              <a:t> 	</a:t>
            </a:r>
          </a:p>
        </p:txBody>
      </p:sp>
      <p:sp>
        <p:nvSpPr>
          <p:cNvPr id="8195" name="Rectangle 3" descr="F13-13b"/>
          <p:cNvSpPr>
            <a:spLocks noChangeArrowheads="1"/>
          </p:cNvSpPr>
          <p:nvPr/>
        </p:nvSpPr>
        <p:spPr bwMode="auto">
          <a:xfrm>
            <a:off x="609600" y="304800"/>
            <a:ext cx="4648200" cy="62484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5486400" y="5410200"/>
            <a:ext cx="3124200" cy="519113"/>
          </a:xfrm>
          <a:prstGeom prst="rect">
            <a:avLst/>
          </a:prstGeom>
          <a:solidFill>
            <a:schemeClr val="accent2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Helvetica" pitchFamily="84" charset="0"/>
              </a:rPr>
              <a:t>Inhibitory kinase</a:t>
            </a: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</p:txBody>
      </p:sp>
      <p:sp>
        <p:nvSpPr>
          <p:cNvPr id="8197" name="Text Box 5"/>
          <p:cNvSpPr txBox="1">
            <a:spLocks noChangeArrowheads="1"/>
          </p:cNvSpPr>
          <p:nvPr/>
        </p:nvSpPr>
        <p:spPr bwMode="auto">
          <a:xfrm>
            <a:off x="5486400" y="6019800"/>
            <a:ext cx="3124200" cy="519113"/>
          </a:xfrm>
          <a:prstGeom prst="rect">
            <a:avLst/>
          </a:prstGeom>
          <a:solidFill>
            <a:srgbClr val="08980F"/>
          </a:solidFill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Helvetica" pitchFamily="84" charset="0"/>
              </a:rPr>
              <a:t>Activating kinase</a:t>
            </a: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 flipV="1">
            <a:off x="3200400" y="3200400"/>
            <a:ext cx="2743200" cy="2133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 flipH="1" flipV="1">
            <a:off x="2971800" y="5029200"/>
            <a:ext cx="2438400" cy="990600"/>
          </a:xfrm>
          <a:prstGeom prst="line">
            <a:avLst/>
          </a:prstGeom>
          <a:noFill/>
          <a:ln w="19050">
            <a:solidFill>
              <a:srgbClr val="08980F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8200" name="Line 8"/>
          <p:cNvSpPr>
            <a:spLocks noChangeShapeType="1"/>
          </p:cNvSpPr>
          <p:nvPr/>
        </p:nvSpPr>
        <p:spPr bwMode="auto">
          <a:xfrm flipH="1">
            <a:off x="2438400" y="4267200"/>
            <a:ext cx="2057400" cy="228600"/>
          </a:xfrm>
          <a:prstGeom prst="line">
            <a:avLst/>
          </a:prstGeom>
          <a:noFill/>
          <a:ln w="19050">
            <a:solidFill>
              <a:srgbClr val="FF0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8201" name="Line 9"/>
          <p:cNvSpPr>
            <a:spLocks noChangeShapeType="1"/>
          </p:cNvSpPr>
          <p:nvPr/>
        </p:nvSpPr>
        <p:spPr bwMode="auto">
          <a:xfrm flipH="1">
            <a:off x="2971800" y="5638800"/>
            <a:ext cx="1447800" cy="609600"/>
          </a:xfrm>
          <a:prstGeom prst="line">
            <a:avLst/>
          </a:prstGeom>
          <a:noFill/>
          <a:ln w="19050">
            <a:solidFill>
              <a:srgbClr val="08980F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685800" y="6019800"/>
            <a:ext cx="12192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Helvetica" pitchFamily="84" charset="0"/>
              </a:rPr>
              <a:t>20-14</a:t>
            </a: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</p:txBody>
      </p:sp>
      <p:sp>
        <p:nvSpPr>
          <p:cNvPr id="8203" name="Line 11"/>
          <p:cNvSpPr>
            <a:spLocks noChangeShapeType="1"/>
          </p:cNvSpPr>
          <p:nvPr/>
        </p:nvSpPr>
        <p:spPr bwMode="auto">
          <a:xfrm flipH="1">
            <a:off x="7391400" y="4724400"/>
            <a:ext cx="381000" cy="533400"/>
          </a:xfrm>
          <a:prstGeom prst="line">
            <a:avLst/>
          </a:prstGeom>
          <a:noFill/>
          <a:ln w="57150">
            <a:solidFill>
              <a:srgbClr val="000000"/>
            </a:solidFill>
            <a:round/>
            <a:headEnd/>
            <a:tailEnd type="triangle" w="med" len="med"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8204" name="Line 12"/>
          <p:cNvSpPr>
            <a:spLocks noChangeShapeType="1"/>
          </p:cNvSpPr>
          <p:nvPr/>
        </p:nvSpPr>
        <p:spPr bwMode="auto">
          <a:xfrm>
            <a:off x="7010400" y="5257800"/>
            <a:ext cx="914400" cy="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CA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609600" y="452438"/>
            <a:ext cx="3733800" cy="6024562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9412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9412"/>
                  <a:invGamma/>
                </a:schemeClr>
              </a:gs>
            </a:gsLst>
            <a:lin ang="5400000" scaled="1"/>
          </a:gra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u="sng">
                <a:solidFill>
                  <a:srgbClr val="000000"/>
                </a:solidFill>
                <a:latin typeface="Helvetica" pitchFamily="84" charset="0"/>
              </a:rPr>
              <a:t>How does cell control kinase activity of MPF</a:t>
            </a: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?</a:t>
            </a:r>
          </a:p>
          <a:p>
            <a:pPr>
              <a:lnSpc>
                <a:spcPct val="35000"/>
              </a:lnSpc>
              <a:defRPr/>
            </a:pP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  <a:p>
            <a:pPr algn="ctr">
              <a:defRPr/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-cdc25 encodes a </a:t>
            </a:r>
            <a:r>
              <a:rPr lang="en-US" sz="3600" u="sng">
                <a:solidFill>
                  <a:srgbClr val="000000"/>
                </a:solidFill>
                <a:latin typeface="Helvetica" pitchFamily="84" charset="0"/>
              </a:rPr>
              <a:t>phosphatase</a:t>
            </a: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 to activate p34</a:t>
            </a:r>
            <a:r>
              <a:rPr lang="en-US" sz="3600" baseline="30000">
                <a:solidFill>
                  <a:srgbClr val="000000"/>
                </a:solidFill>
                <a:latin typeface="Helvetica" pitchFamily="84" charset="0"/>
              </a:rPr>
              <a:t>cdc2</a:t>
            </a: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  <a:p>
            <a:pPr>
              <a:lnSpc>
                <a:spcPct val="35000"/>
              </a:lnSpc>
              <a:defRPr/>
            </a:pP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  <a:p>
            <a:pPr algn="ctr">
              <a:defRPr/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-activating p34</a:t>
            </a:r>
            <a:r>
              <a:rPr lang="en-US" sz="3600" baseline="30000">
                <a:solidFill>
                  <a:srgbClr val="000000"/>
                </a:solidFill>
                <a:latin typeface="Helvetica" pitchFamily="84" charset="0"/>
              </a:rPr>
              <a:t>cdc2</a:t>
            </a: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 in MPF drives G</a:t>
            </a:r>
            <a:r>
              <a:rPr lang="en-US" sz="3600" baseline="-25000">
                <a:solidFill>
                  <a:srgbClr val="000000"/>
                </a:solidFill>
                <a:latin typeface="Helvetica" pitchFamily="84" charset="0"/>
              </a:rPr>
              <a:t>2</a:t>
            </a: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-M transition</a:t>
            </a:r>
            <a:endParaRPr lang="en-US" sz="3600" baseline="30000">
              <a:solidFill>
                <a:srgbClr val="000000"/>
              </a:solidFill>
              <a:latin typeface="Helvetica" pitchFamily="84" charset="0"/>
            </a:endParaRPr>
          </a:p>
          <a:p>
            <a:pPr>
              <a:lnSpc>
                <a:spcPct val="15000"/>
              </a:lnSpc>
              <a:defRPr/>
            </a:pPr>
            <a:endParaRPr lang="en-US" baseline="30000">
              <a:latin typeface="Helvetica" pitchFamily="84" charset="0"/>
            </a:endParaRPr>
          </a:p>
        </p:txBody>
      </p:sp>
      <p:sp>
        <p:nvSpPr>
          <p:cNvPr id="11267" name="Rectangle 3" descr="F13-13c"/>
          <p:cNvSpPr>
            <a:spLocks noChangeArrowheads="1"/>
          </p:cNvSpPr>
          <p:nvPr/>
        </p:nvSpPr>
        <p:spPr bwMode="auto">
          <a:xfrm>
            <a:off x="4495800" y="685800"/>
            <a:ext cx="4191000" cy="46482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9050">
            <a:solidFill>
              <a:srgbClr val="FF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7010400" y="4953000"/>
            <a:ext cx="1828800" cy="519113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Helvetica" pitchFamily="84" charset="0"/>
              </a:rPr>
              <a:t>Fig.20-14</a:t>
            </a: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</p:txBody>
      </p:sp>
      <p:sp>
        <p:nvSpPr>
          <p:cNvPr id="11269" name="Line 5"/>
          <p:cNvSpPr>
            <a:spLocks noChangeShapeType="1"/>
          </p:cNvSpPr>
          <p:nvPr/>
        </p:nvSpPr>
        <p:spPr bwMode="auto">
          <a:xfrm rot="-157123">
            <a:off x="4191000" y="2895600"/>
            <a:ext cx="1066800" cy="762000"/>
          </a:xfrm>
          <a:prstGeom prst="line">
            <a:avLst/>
          </a:prstGeom>
          <a:noFill/>
          <a:ln w="19050">
            <a:solidFill>
              <a:srgbClr val="008000"/>
            </a:solidFill>
            <a:round/>
            <a:headEnd/>
            <a:tailEnd type="triangle" w="med" len="med"/>
          </a:ln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11270" name="AutoShape 6"/>
          <p:cNvSpPr>
            <a:spLocks/>
          </p:cNvSpPr>
          <p:nvPr/>
        </p:nvSpPr>
        <p:spPr bwMode="auto">
          <a:xfrm rot="1141591">
            <a:off x="5410200" y="3048000"/>
            <a:ext cx="304800" cy="1371600"/>
          </a:xfrm>
          <a:prstGeom prst="leftBrace">
            <a:avLst>
              <a:gd name="adj1" fmla="val 60667"/>
              <a:gd name="adj2" fmla="val 49144"/>
            </a:avLst>
          </a:prstGeom>
          <a:noFill/>
          <a:ln w="19050">
            <a:solidFill>
              <a:srgbClr val="008000"/>
            </a:solidFill>
            <a:round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1271" name="Rectangle 7"/>
          <p:cNvSpPr>
            <a:spLocks noChangeArrowheads="1"/>
          </p:cNvSpPr>
          <p:nvPr/>
        </p:nvSpPr>
        <p:spPr bwMode="auto">
          <a:xfrm>
            <a:off x="5105400" y="5562600"/>
            <a:ext cx="3276600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solidFill>
                  <a:srgbClr val="800000"/>
                </a:solidFill>
              </a:rPr>
              <a:t>What will the cell do with active MPF?</a:t>
            </a:r>
            <a:endParaRPr lang="en-US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684213" y="2060575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000" dirty="0" smtClean="0"/>
              <a:t>How does a </a:t>
            </a:r>
            <a:r>
              <a:rPr lang="en-US" sz="4000" b="1" dirty="0" err="1" smtClean="0"/>
              <a:t>Kinase</a:t>
            </a:r>
            <a:r>
              <a:rPr lang="en-US" sz="4000" dirty="0" smtClean="0"/>
              <a:t> promote mitosis?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09600" y="569913"/>
            <a:ext cx="8229600" cy="5602287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71765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71765"/>
                  <a:invGamma/>
                </a:schemeClr>
              </a:gs>
            </a:gsLst>
            <a:lin ang="5400000" scaled="1"/>
          </a:gradFill>
          <a:ln w="19050">
            <a:solidFill>
              <a:srgbClr val="00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u="sng">
                <a:solidFill>
                  <a:srgbClr val="000000"/>
                </a:solidFill>
                <a:latin typeface="Helvetica" pitchFamily="84" charset="0"/>
              </a:rPr>
              <a:t>How does phosphorylation (PO</a:t>
            </a:r>
            <a:r>
              <a:rPr lang="en-US" sz="3600" baseline="-25000">
                <a:solidFill>
                  <a:srgbClr val="000000"/>
                </a:solidFill>
                <a:latin typeface="Helvetica" pitchFamily="84" charset="0"/>
              </a:rPr>
              <a:t>4</a:t>
            </a:r>
            <a:r>
              <a:rPr lang="en-US" sz="3600" u="sng">
                <a:solidFill>
                  <a:srgbClr val="000000"/>
                </a:solidFill>
                <a:latin typeface="Helvetica" pitchFamily="84" charset="0"/>
              </a:rPr>
              <a:t>’n) influence cell cycle?</a:t>
            </a:r>
          </a:p>
          <a:p>
            <a:pPr>
              <a:lnSpc>
                <a:spcPct val="20000"/>
              </a:lnSpc>
              <a:defRPr/>
            </a:pP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  <a:p>
            <a:pPr>
              <a:defRPr/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-histone H1 PO</a:t>
            </a:r>
            <a:r>
              <a:rPr lang="en-US" sz="3600" baseline="-25000">
                <a:solidFill>
                  <a:srgbClr val="000000"/>
                </a:solidFill>
                <a:latin typeface="Helvetica" pitchFamily="84" charset="0"/>
              </a:rPr>
              <a:t>4</a:t>
            </a: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’n causes chromosome condensation - prophase</a:t>
            </a:r>
          </a:p>
          <a:p>
            <a:pPr>
              <a:lnSpc>
                <a:spcPct val="20000"/>
              </a:lnSpc>
              <a:defRPr/>
            </a:pP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  <a:p>
            <a:pPr>
              <a:defRPr/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-MAP PO</a:t>
            </a:r>
            <a:r>
              <a:rPr lang="en-US" sz="3600" baseline="-25000">
                <a:solidFill>
                  <a:srgbClr val="000000"/>
                </a:solidFill>
                <a:latin typeface="Helvetica" pitchFamily="84" charset="0"/>
              </a:rPr>
              <a:t>4</a:t>
            </a: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’n </a:t>
            </a:r>
            <a:r>
              <a:rPr lang="en-US" sz="3600">
                <a:solidFill>
                  <a:srgbClr val="FF0000"/>
                </a:solidFill>
                <a:latin typeface="Helvetica" pitchFamily="84" charset="0"/>
              </a:rPr>
              <a:t>promotes</a:t>
            </a: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 microtubule disassembly </a:t>
            </a:r>
          </a:p>
          <a:p>
            <a:pPr>
              <a:lnSpc>
                <a:spcPct val="20000"/>
              </a:lnSpc>
              <a:defRPr/>
            </a:pP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  <a:p>
            <a:pPr>
              <a:defRPr/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-RNA polymerase is inactivated </a:t>
            </a:r>
          </a:p>
          <a:p>
            <a:pPr>
              <a:lnSpc>
                <a:spcPct val="20000"/>
              </a:lnSpc>
              <a:defRPr/>
            </a:pP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  <a:p>
            <a:pPr>
              <a:lnSpc>
                <a:spcPct val="20000"/>
              </a:lnSpc>
              <a:defRPr/>
            </a:pP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  <a:p>
            <a:pPr>
              <a:defRPr/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-Golgi, RER membrane, nuclear pore protein PO</a:t>
            </a:r>
            <a:r>
              <a:rPr lang="en-US" sz="3600" baseline="-25000">
                <a:solidFill>
                  <a:srgbClr val="000000"/>
                </a:solidFill>
                <a:latin typeface="Helvetica" pitchFamily="84" charset="0"/>
              </a:rPr>
              <a:t>4</a:t>
            </a: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’n aid organelle rupture</a:t>
            </a: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6958013" y="1111250"/>
            <a:ext cx="1641475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i="1">
                <a:solidFill>
                  <a:srgbClr val="FF0000"/>
                </a:solidFill>
              </a:rPr>
              <a:t>in general terms</a:t>
            </a:r>
            <a:endParaRPr lang="en-US" sz="1600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609600" y="304800"/>
            <a:ext cx="8153400" cy="241935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68627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68627"/>
                  <a:invGamma/>
                </a:schemeClr>
              </a:gs>
            </a:gsLst>
            <a:lin ang="18900000" scaled="1"/>
          </a:gra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 u="sng">
                <a:solidFill>
                  <a:srgbClr val="000000"/>
                </a:solidFill>
                <a:latin typeface="Helvetica" pitchFamily="84" charset="0"/>
              </a:rPr>
              <a:t>What kicks cell out of mitosis?</a:t>
            </a:r>
          </a:p>
          <a:p>
            <a:pPr algn="ctr">
              <a:lnSpc>
                <a:spcPct val="10000"/>
              </a:lnSpc>
              <a:defRPr/>
            </a:pP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  <a:p>
            <a:pPr algn="ctr">
              <a:lnSpc>
                <a:spcPct val="10000"/>
              </a:lnSpc>
              <a:defRPr/>
            </a:pP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  <a:p>
            <a:pPr algn="ctr">
              <a:defRPr/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-cyclin contains destruction box of 4 amino acids </a:t>
            </a:r>
          </a:p>
          <a:p>
            <a:pPr algn="ctr">
              <a:defRPr/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-cyclin destructs at Anaphase</a:t>
            </a:r>
          </a:p>
        </p:txBody>
      </p:sp>
      <p:sp>
        <p:nvSpPr>
          <p:cNvPr id="13315" name="Rectangle 3" descr="F13-08A"/>
          <p:cNvSpPr>
            <a:spLocks noChangeArrowheads="1"/>
          </p:cNvSpPr>
          <p:nvPr/>
        </p:nvSpPr>
        <p:spPr bwMode="auto">
          <a:xfrm>
            <a:off x="1219200" y="2895600"/>
            <a:ext cx="6705600" cy="25908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9050">
            <a:solidFill>
              <a:srgbClr val="000000"/>
            </a:solidFill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3316" name="Rectangle 4"/>
          <p:cNvSpPr>
            <a:spLocks noChangeArrowheads="1"/>
          </p:cNvSpPr>
          <p:nvPr/>
        </p:nvSpPr>
        <p:spPr bwMode="auto">
          <a:xfrm>
            <a:off x="2133600" y="4162425"/>
            <a:ext cx="2057400" cy="1247775"/>
          </a:xfrm>
          <a:prstGeom prst="rect">
            <a:avLst/>
          </a:prstGeom>
          <a:noFill/>
          <a:ln w="28575">
            <a:solidFill>
              <a:srgbClr val="80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317" name="Rectangle 5"/>
          <p:cNvSpPr>
            <a:spLocks noChangeArrowheads="1"/>
          </p:cNvSpPr>
          <p:nvPr/>
        </p:nvSpPr>
        <p:spPr bwMode="auto">
          <a:xfrm>
            <a:off x="381000" y="5943600"/>
            <a:ext cx="7789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dirty="0">
                <a:latin typeface="Helvetica" pitchFamily="84" charset="0"/>
              </a:rPr>
              <a:t>Take home message - </a:t>
            </a:r>
            <a:r>
              <a:rPr lang="en-US" b="1" u="sng" dirty="0">
                <a:latin typeface="Helvetica" pitchFamily="84" charset="0"/>
              </a:rPr>
              <a:t>motif</a:t>
            </a:r>
            <a:r>
              <a:rPr lang="en-US" b="1" dirty="0">
                <a:latin typeface="Helvetica" pitchFamily="84" charset="0"/>
              </a:rPr>
              <a:t> of 4 amino acids R-x-x-L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609600" y="304800"/>
            <a:ext cx="8153400" cy="4136517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0784"/>
                  <a:invGamma/>
                </a:schemeClr>
              </a:gs>
            </a:gsLst>
            <a:path path="rect">
              <a:fillToRect l="100000" t="100000"/>
            </a:path>
          </a:gra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600" b="1" u="sng" dirty="0" smtClean="0">
                <a:solidFill>
                  <a:srgbClr val="000000"/>
                </a:solidFill>
                <a:latin typeface="Helvetica" pitchFamily="84" charset="0"/>
              </a:rPr>
              <a:t>Protein Synthesis &amp; the RER:</a:t>
            </a:r>
          </a:p>
          <a:p>
            <a:pPr algn="ctr"/>
            <a:endParaRPr lang="en-US" sz="3600" b="1" dirty="0" smtClean="0">
              <a:solidFill>
                <a:srgbClr val="000000"/>
              </a:solidFill>
              <a:latin typeface="Helvetica" pitchFamily="84" charset="0"/>
            </a:endParaRPr>
          </a:p>
          <a:p>
            <a:pPr algn="ctr"/>
            <a:r>
              <a:rPr lang="en-US" sz="3600" b="1" dirty="0" smtClean="0">
                <a:solidFill>
                  <a:srgbClr val="000000"/>
                </a:solidFill>
                <a:latin typeface="Helvetica" pitchFamily="84" charset="0"/>
              </a:rPr>
              <a:t>-</a:t>
            </a:r>
            <a:r>
              <a:rPr lang="en-US" sz="3600" b="1" i="1" dirty="0" smtClean="0">
                <a:solidFill>
                  <a:srgbClr val="000000"/>
                </a:solidFill>
                <a:latin typeface="Helvetica" pitchFamily="84" charset="0"/>
              </a:rPr>
              <a:t>secreted &amp; membrane </a:t>
            </a:r>
            <a:r>
              <a:rPr lang="en-US" sz="3600" dirty="0" smtClean="0">
                <a:solidFill>
                  <a:srgbClr val="000000"/>
                </a:solidFill>
                <a:latin typeface="Helvetica" pitchFamily="84" charset="0"/>
              </a:rPr>
              <a:t>proteins are sorted through RER</a:t>
            </a:r>
          </a:p>
          <a:p>
            <a:pPr>
              <a:lnSpc>
                <a:spcPct val="15000"/>
              </a:lnSpc>
            </a:pPr>
            <a:endParaRPr lang="en-US" sz="3600" dirty="0" smtClean="0">
              <a:solidFill>
                <a:srgbClr val="000000"/>
              </a:solidFill>
              <a:latin typeface="Helvetica" pitchFamily="84" charset="0"/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Helvetica" pitchFamily="84" charset="0"/>
              </a:rPr>
              <a:t>-sugars/carbohydrates are added to the polypeptide </a:t>
            </a:r>
            <a:r>
              <a:rPr lang="en-US" sz="3600" dirty="0" smtClean="0">
                <a:solidFill>
                  <a:srgbClr val="FF0000"/>
                </a:solidFill>
                <a:latin typeface="Helvetica" pitchFamily="84" charset="0"/>
              </a:rPr>
              <a:t>(</a:t>
            </a:r>
            <a:r>
              <a:rPr lang="en-US" sz="3600" dirty="0" err="1" smtClean="0">
                <a:solidFill>
                  <a:srgbClr val="FF0000"/>
                </a:solidFill>
                <a:latin typeface="Helvetica" pitchFamily="84" charset="0"/>
              </a:rPr>
              <a:t>glycosylation</a:t>
            </a:r>
            <a:r>
              <a:rPr lang="en-US" sz="3600" dirty="0" smtClean="0">
                <a:solidFill>
                  <a:srgbClr val="FF0000"/>
                </a:solidFill>
                <a:latin typeface="Helvetica" pitchFamily="84" charset="0"/>
              </a:rPr>
              <a:t>)</a:t>
            </a:r>
          </a:p>
          <a:p>
            <a:pPr>
              <a:lnSpc>
                <a:spcPct val="15000"/>
              </a:lnSpc>
            </a:pPr>
            <a:endParaRPr lang="en-US" sz="3600" dirty="0" smtClean="0">
              <a:solidFill>
                <a:srgbClr val="000000"/>
              </a:solidFill>
              <a:latin typeface="Helvetica" pitchFamily="84" charset="0"/>
            </a:endParaRPr>
          </a:p>
          <a:p>
            <a:pPr algn="ctr"/>
            <a:r>
              <a:rPr lang="en-US" sz="3600" dirty="0" smtClean="0">
                <a:solidFill>
                  <a:srgbClr val="000000"/>
                </a:solidFill>
                <a:latin typeface="Helvetica" pitchFamily="84" charset="0"/>
              </a:rPr>
              <a:t>-proteins are folded by </a:t>
            </a:r>
            <a:r>
              <a:rPr lang="en-US" sz="3600" i="1" dirty="0" smtClean="0">
                <a:solidFill>
                  <a:srgbClr val="000000"/>
                </a:solidFill>
                <a:latin typeface="Helvetica" pitchFamily="84" charset="0"/>
              </a:rPr>
              <a:t>“</a:t>
            </a:r>
            <a:r>
              <a:rPr lang="en-US" sz="3600" i="1" dirty="0" smtClean="0">
                <a:solidFill>
                  <a:srgbClr val="800000"/>
                </a:solidFill>
                <a:latin typeface="Helvetica" pitchFamily="84" charset="0"/>
              </a:rPr>
              <a:t>chaperones</a:t>
            </a:r>
            <a:r>
              <a:rPr lang="en-US" sz="3600" i="1" dirty="0" smtClean="0">
                <a:solidFill>
                  <a:srgbClr val="000000"/>
                </a:solidFill>
                <a:latin typeface="Helvetica" pitchFamily="84" charset="0"/>
              </a:rPr>
              <a:t>”</a:t>
            </a:r>
            <a:endParaRPr lang="en-US" sz="3600" i="1" dirty="0">
              <a:solidFill>
                <a:srgbClr val="000000"/>
              </a:solidFill>
              <a:latin typeface="Helvetica" pitchFamily="84" charset="0"/>
            </a:endParaRPr>
          </a:p>
        </p:txBody>
      </p:sp>
      <p:sp>
        <p:nvSpPr>
          <p:cNvPr id="40964" name="Oval 4"/>
          <p:cNvSpPr>
            <a:spLocks noChangeArrowheads="1"/>
          </p:cNvSpPr>
          <p:nvPr/>
        </p:nvSpPr>
        <p:spPr bwMode="auto">
          <a:xfrm>
            <a:off x="6553200" y="6172200"/>
            <a:ext cx="457200" cy="76200"/>
          </a:xfrm>
          <a:prstGeom prst="ellipse">
            <a:avLst/>
          </a:prstGeom>
          <a:solidFill>
            <a:srgbClr val="FFFFFF"/>
          </a:solidFill>
          <a:ln w="19050">
            <a:noFill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6553200" y="6172200"/>
            <a:ext cx="457200" cy="152400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40970" name="Rectangle 10"/>
          <p:cNvSpPr>
            <a:spLocks noChangeArrowheads="1"/>
          </p:cNvSpPr>
          <p:nvPr/>
        </p:nvSpPr>
        <p:spPr bwMode="auto">
          <a:xfrm>
            <a:off x="6324600" y="6172200"/>
            <a:ext cx="533400" cy="152400"/>
          </a:xfrm>
          <a:prstGeom prst="rect">
            <a:avLst/>
          </a:prstGeom>
          <a:solidFill>
            <a:srgbClr val="FFFFFF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81000" y="304800"/>
            <a:ext cx="32321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 u="sng">
                <a:latin typeface="Helvetica" pitchFamily="84" charset="0"/>
              </a:rPr>
              <a:t>Another Nobel?</a:t>
            </a:r>
            <a:endParaRPr lang="en-US" sz="3200" b="1">
              <a:latin typeface="Helvetica" pitchFamily="84" charset="0"/>
            </a:endParaRPr>
          </a:p>
        </p:txBody>
      </p:sp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90600" y="1371600"/>
            <a:ext cx="1270000" cy="17907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1371600"/>
            <a:ext cx="1270000" cy="17907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14341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95800" y="1371600"/>
            <a:ext cx="1270000" cy="1790700"/>
          </a:xfrm>
          <a:prstGeom prst="rect">
            <a:avLst/>
          </a:prstGeom>
          <a:noFill/>
          <a:ln w="12700">
            <a:solidFill>
              <a:srgbClr val="FF0000"/>
            </a:solidFill>
            <a:miter lim="800000"/>
            <a:headEnd/>
            <a:tailEnd/>
          </a:ln>
        </p:spPr>
      </p:pic>
      <p:sp>
        <p:nvSpPr>
          <p:cNvPr id="14342" name="Rectangle 6"/>
          <p:cNvSpPr>
            <a:spLocks noChangeArrowheads="1"/>
          </p:cNvSpPr>
          <p:nvPr/>
        </p:nvSpPr>
        <p:spPr bwMode="auto">
          <a:xfrm>
            <a:off x="804863" y="3352800"/>
            <a:ext cx="1708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Helvetica" pitchFamily="84" charset="0"/>
              </a:rPr>
              <a:t>Ciechanover</a:t>
            </a:r>
          </a:p>
        </p:txBody>
      </p:sp>
      <p:sp>
        <p:nvSpPr>
          <p:cNvPr id="14343" name="Rectangle 7"/>
          <p:cNvSpPr>
            <a:spLocks noChangeArrowheads="1"/>
          </p:cNvSpPr>
          <p:nvPr/>
        </p:nvSpPr>
        <p:spPr bwMode="auto">
          <a:xfrm>
            <a:off x="2819400" y="3352800"/>
            <a:ext cx="120015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Helvetica" pitchFamily="84" charset="0"/>
              </a:rPr>
              <a:t>Hershko</a:t>
            </a:r>
          </a:p>
        </p:txBody>
      </p:sp>
      <p:sp>
        <p:nvSpPr>
          <p:cNvPr id="14344" name="Rectangle 8"/>
          <p:cNvSpPr>
            <a:spLocks noChangeArrowheads="1"/>
          </p:cNvSpPr>
          <p:nvPr/>
        </p:nvSpPr>
        <p:spPr bwMode="auto">
          <a:xfrm>
            <a:off x="4756150" y="3352800"/>
            <a:ext cx="804863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>
                <a:latin typeface="Helvetica" pitchFamily="84" charset="0"/>
              </a:rPr>
              <a:t>Rose</a:t>
            </a:r>
          </a:p>
        </p:txBody>
      </p:sp>
      <p:pic>
        <p:nvPicPr>
          <p:cNvPr id="14345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85800" y="3962400"/>
            <a:ext cx="863600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6" name="Rectangle 10"/>
          <p:cNvSpPr>
            <a:spLocks noChangeArrowheads="1"/>
          </p:cNvSpPr>
          <p:nvPr/>
        </p:nvSpPr>
        <p:spPr bwMode="auto">
          <a:xfrm>
            <a:off x="1828800" y="4084638"/>
            <a:ext cx="281305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800" b="1">
                <a:latin typeface="Helvetica" pitchFamily="84" charset="0"/>
              </a:rPr>
              <a:t>Chemistry 2004</a:t>
            </a:r>
          </a:p>
        </p:txBody>
      </p:sp>
      <p:pic>
        <p:nvPicPr>
          <p:cNvPr id="14347" name="Picture 1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172200" y="990600"/>
            <a:ext cx="2598738" cy="3079750"/>
          </a:xfrm>
          <a:prstGeom prst="rect">
            <a:avLst/>
          </a:prstGeom>
          <a:noFill/>
          <a:ln w="9525">
            <a:solidFill>
              <a:srgbClr val="FF0080"/>
            </a:solidFill>
            <a:miter lim="800000"/>
            <a:headEnd/>
            <a:tailEnd/>
          </a:ln>
        </p:spPr>
      </p:pic>
      <p:sp>
        <p:nvSpPr>
          <p:cNvPr id="14348" name="Rectangle 12"/>
          <p:cNvSpPr>
            <a:spLocks noChangeArrowheads="1"/>
          </p:cNvSpPr>
          <p:nvPr/>
        </p:nvSpPr>
        <p:spPr bwMode="auto">
          <a:xfrm>
            <a:off x="6553200" y="4114800"/>
            <a:ext cx="1944688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3200" b="1">
                <a:latin typeface="Helvetica" pitchFamily="84" charset="0"/>
              </a:rPr>
              <a:t>Ubiquitin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29200" y="609600"/>
            <a:ext cx="3733800" cy="5943600"/>
          </a:xfrm>
          <a:prstGeom prst="rect">
            <a:avLst/>
          </a:prstGeom>
          <a:noFill/>
          <a:ln w="6350">
            <a:solidFill>
              <a:srgbClr val="000000"/>
            </a:solidFill>
            <a:miter lim="800000"/>
            <a:headEnd/>
            <a:tailEnd/>
          </a:ln>
        </p:spPr>
      </p:pic>
      <p:sp>
        <p:nvSpPr>
          <p:cNvPr id="59395" name="Text Box 3"/>
          <p:cNvSpPr txBox="1">
            <a:spLocks noChangeArrowheads="1"/>
          </p:cNvSpPr>
          <p:nvPr/>
        </p:nvSpPr>
        <p:spPr bwMode="auto">
          <a:xfrm>
            <a:off x="152400" y="654050"/>
            <a:ext cx="4724400" cy="5822950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89412"/>
                  <a:invGamma/>
                </a:schemeClr>
              </a:gs>
            </a:gsLst>
            <a:lin ang="5400000" scaled="1"/>
          </a:gradFill>
          <a:ln w="1905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-proteins bind to box causing </a:t>
            </a:r>
            <a:r>
              <a:rPr lang="en-US" sz="3600" i="1">
                <a:solidFill>
                  <a:srgbClr val="000000"/>
                </a:solidFill>
                <a:latin typeface="Helvetica" pitchFamily="84" charset="0"/>
              </a:rPr>
              <a:t>“ubiquitin”</a:t>
            </a: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 to bind cyclin</a:t>
            </a:r>
          </a:p>
          <a:p>
            <a:pPr>
              <a:lnSpc>
                <a:spcPct val="20000"/>
              </a:lnSpc>
              <a:defRPr/>
            </a:pP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  <a:p>
            <a:pPr algn="ctr">
              <a:defRPr/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-ubiquitin targets cyclin’s destruction via proteases in a </a:t>
            </a:r>
          </a:p>
          <a:p>
            <a:pPr algn="ctr">
              <a:defRPr/>
            </a:pPr>
            <a:r>
              <a:rPr lang="en-US" sz="3600" i="1">
                <a:solidFill>
                  <a:srgbClr val="000000"/>
                </a:solidFill>
                <a:latin typeface="Helvetica" pitchFamily="84" charset="0"/>
              </a:rPr>
              <a:t>“proteasome</a:t>
            </a: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 complex”</a:t>
            </a:r>
          </a:p>
          <a:p>
            <a:pPr>
              <a:lnSpc>
                <a:spcPct val="20000"/>
              </a:lnSpc>
              <a:defRPr/>
            </a:pP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  <a:p>
            <a:pPr algn="ctr">
              <a:defRPr/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-the cell soon returns to Interphase</a:t>
            </a:r>
          </a:p>
        </p:txBody>
      </p:sp>
      <p:sp>
        <p:nvSpPr>
          <p:cNvPr id="15364" name="Text Box 4"/>
          <p:cNvSpPr txBox="1">
            <a:spLocks noChangeArrowheads="1"/>
          </p:cNvSpPr>
          <p:nvPr/>
        </p:nvSpPr>
        <p:spPr bwMode="auto">
          <a:xfrm>
            <a:off x="6934200" y="5638800"/>
            <a:ext cx="1981200" cy="946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Helvetica" pitchFamily="84" charset="0"/>
              </a:rPr>
              <a:t>Modified Fig. 20-10</a:t>
            </a:r>
            <a:endParaRPr lang="en-US" sz="3600">
              <a:solidFill>
                <a:srgbClr val="000000"/>
              </a:solidFill>
              <a:latin typeface="Helvetica" pitchFamily="84" charset="0"/>
            </a:endParaRPr>
          </a:p>
        </p:txBody>
      </p:sp>
      <p:sp>
        <p:nvSpPr>
          <p:cNvPr id="15365" name="Rectangle 5"/>
          <p:cNvSpPr>
            <a:spLocks noChangeArrowheads="1"/>
          </p:cNvSpPr>
          <p:nvPr/>
        </p:nvSpPr>
        <p:spPr bwMode="auto">
          <a:xfrm>
            <a:off x="314325" y="136525"/>
            <a:ext cx="31480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rgbClr val="008000"/>
                </a:solidFill>
              </a:rPr>
              <a:t>“Need to Know” box</a:t>
            </a:r>
            <a:endParaRPr lang="en-US"/>
          </a:p>
        </p:txBody>
      </p:sp>
      <p:sp>
        <p:nvSpPr>
          <p:cNvPr id="15366" name="Rectangle 6"/>
          <p:cNvSpPr>
            <a:spLocks noChangeArrowheads="1"/>
          </p:cNvSpPr>
          <p:nvPr/>
        </p:nvSpPr>
        <p:spPr bwMode="auto">
          <a:xfrm>
            <a:off x="5867400" y="2209800"/>
            <a:ext cx="1219200" cy="2209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072198" y="2428868"/>
            <a:ext cx="107157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err="1" smtClean="0">
                <a:solidFill>
                  <a:srgbClr val="FF0000"/>
                </a:solidFill>
              </a:rPr>
              <a:t>Ubiquitin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r>
              <a:rPr lang="en-CA" dirty="0" err="1" smtClean="0">
                <a:solidFill>
                  <a:srgbClr val="FF0000"/>
                </a:solidFill>
              </a:rPr>
              <a:t>ligase</a:t>
            </a:r>
            <a:endParaRPr lang="en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304800" y="304800"/>
            <a:ext cx="8153400" cy="4178300"/>
          </a:xfrm>
          <a:prstGeom prst="rect">
            <a:avLst/>
          </a:prstGeom>
          <a:gradFill rotWithShape="0">
            <a:gsLst>
              <a:gs pos="0">
                <a:schemeClr val="bg1">
                  <a:gamma/>
                  <a:shade val="83529"/>
                  <a:invGamma/>
                </a:schemeClr>
              </a:gs>
              <a:gs pos="50000">
                <a:schemeClr val="bg1"/>
              </a:gs>
              <a:gs pos="100000">
                <a:schemeClr val="bg1">
                  <a:gamma/>
                  <a:shade val="83529"/>
                  <a:invGamma/>
                </a:schemeClr>
              </a:gs>
            </a:gsLst>
            <a:lin ang="5400000" scaled="1"/>
          </a:gradFill>
          <a:ln w="19050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US" sz="3600" u="sng">
                <a:solidFill>
                  <a:srgbClr val="000000"/>
                </a:solidFill>
                <a:latin typeface="Helvetica" pitchFamily="84" charset="0"/>
              </a:rPr>
              <a:t>BUT when things go wrong!</a:t>
            </a:r>
          </a:p>
          <a:p>
            <a:pPr>
              <a:lnSpc>
                <a:spcPct val="10000"/>
              </a:lnSpc>
              <a:defRPr/>
            </a:pPr>
            <a:endParaRPr lang="en-US" sz="3600" u="sng">
              <a:solidFill>
                <a:srgbClr val="000000"/>
              </a:solidFill>
              <a:latin typeface="Helvetica" pitchFamily="84" charset="0"/>
            </a:endParaRPr>
          </a:p>
          <a:p>
            <a:pPr>
              <a:defRPr/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-DNA damage stabilizes p53 </a:t>
            </a:r>
          </a:p>
          <a:p>
            <a:pPr>
              <a:lnSpc>
                <a:spcPct val="10000"/>
              </a:lnSpc>
              <a:defRPr/>
            </a:pPr>
            <a:endParaRPr lang="en-US" sz="3600" u="sng">
              <a:solidFill>
                <a:srgbClr val="000000"/>
              </a:solidFill>
              <a:latin typeface="Helvetica" pitchFamily="84" charset="0"/>
            </a:endParaRPr>
          </a:p>
          <a:p>
            <a:pPr>
              <a:defRPr/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-p53 transcribes the p21 gene</a:t>
            </a:r>
          </a:p>
          <a:p>
            <a:pPr>
              <a:lnSpc>
                <a:spcPct val="10000"/>
              </a:lnSpc>
              <a:defRPr/>
            </a:pPr>
            <a:endParaRPr lang="en-US" sz="3600" u="sng">
              <a:solidFill>
                <a:srgbClr val="000000"/>
              </a:solidFill>
              <a:latin typeface="Helvetica" pitchFamily="84" charset="0"/>
            </a:endParaRPr>
          </a:p>
          <a:p>
            <a:pPr>
              <a:defRPr/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-p21 (cdk inhibitor) binds MPF </a:t>
            </a:r>
          </a:p>
          <a:p>
            <a:pPr>
              <a:defRPr/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&amp; halts cell cycle</a:t>
            </a:r>
          </a:p>
          <a:p>
            <a:pPr>
              <a:lnSpc>
                <a:spcPct val="10000"/>
              </a:lnSpc>
              <a:defRPr/>
            </a:pPr>
            <a:endParaRPr lang="en-US" sz="3600" u="sng">
              <a:solidFill>
                <a:srgbClr val="000000"/>
              </a:solidFill>
              <a:latin typeface="Helvetica" pitchFamily="84" charset="0"/>
            </a:endParaRPr>
          </a:p>
          <a:p>
            <a:pPr>
              <a:defRPr/>
            </a:pPr>
            <a:r>
              <a:rPr lang="en-US" sz="3600">
                <a:solidFill>
                  <a:srgbClr val="000000"/>
                </a:solidFill>
                <a:latin typeface="Helvetica" pitchFamily="84" charset="0"/>
              </a:rPr>
              <a:t>-DNA is repaired or cell undergoes</a:t>
            </a:r>
            <a:r>
              <a:rPr lang="en-US" sz="3600" i="1">
                <a:solidFill>
                  <a:srgbClr val="000000"/>
                </a:solidFill>
                <a:latin typeface="Helvetica" pitchFamily="84" charset="0"/>
              </a:rPr>
              <a:t> Apoptosis - hopefully</a:t>
            </a:r>
          </a:p>
        </p:txBody>
      </p:sp>
      <p:sp>
        <p:nvSpPr>
          <p:cNvPr id="16387" name="Rectangle 3" descr="F13-36"/>
          <p:cNvSpPr>
            <a:spLocks noChangeArrowheads="1"/>
          </p:cNvSpPr>
          <p:nvPr/>
        </p:nvSpPr>
        <p:spPr bwMode="auto">
          <a:xfrm>
            <a:off x="1062070" y="4495800"/>
            <a:ext cx="8153400" cy="2057400"/>
          </a:xfrm>
          <a:prstGeom prst="rect">
            <a:avLst/>
          </a:prstGeom>
          <a:blipFill dpi="0" rotWithShape="0">
            <a:blip r:embed="rId3" cstate="print"/>
            <a:srcRect/>
            <a:stretch>
              <a:fillRect/>
            </a:stretch>
          </a:blipFill>
          <a:ln w="19050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endParaRPr lang="en-US"/>
          </a:p>
        </p:txBody>
      </p:sp>
      <p:sp>
        <p:nvSpPr>
          <p:cNvPr id="16388" name="Text Box 4"/>
          <p:cNvSpPr txBox="1">
            <a:spLocks noChangeArrowheads="1"/>
          </p:cNvSpPr>
          <p:nvPr/>
        </p:nvSpPr>
        <p:spPr bwMode="auto">
          <a:xfrm>
            <a:off x="5024470" y="4572000"/>
            <a:ext cx="4191000" cy="4572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rgbClr val="000000"/>
                </a:solidFill>
                <a:latin typeface="Helvetica" pitchFamily="84" charset="0"/>
              </a:rPr>
              <a:t>Simplified (very) Fig. 20-35</a:t>
            </a:r>
            <a:endParaRPr lang="en-US" sz="2800" b="1" dirty="0">
              <a:solidFill>
                <a:srgbClr val="000000"/>
              </a:solidFill>
              <a:latin typeface="Helvetica" pitchFamily="84" charset="0"/>
            </a:endParaRPr>
          </a:p>
        </p:txBody>
      </p:sp>
      <p:pic>
        <p:nvPicPr>
          <p:cNvPr id="16389" name="Picture 5" descr="melanocyte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0400" y="152400"/>
            <a:ext cx="1900238" cy="2187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Line 6"/>
          <p:cNvSpPr>
            <a:spLocks noChangeShapeType="1"/>
          </p:cNvSpPr>
          <p:nvPr/>
        </p:nvSpPr>
        <p:spPr bwMode="auto">
          <a:xfrm>
            <a:off x="7010400" y="304800"/>
            <a:ext cx="0" cy="205740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6391" name="Line 7"/>
          <p:cNvSpPr>
            <a:spLocks noChangeShapeType="1"/>
          </p:cNvSpPr>
          <p:nvPr/>
        </p:nvSpPr>
        <p:spPr bwMode="auto">
          <a:xfrm>
            <a:off x="7010400" y="2362200"/>
            <a:ext cx="1447800" cy="0"/>
          </a:xfrm>
          <a:prstGeom prst="line">
            <a:avLst/>
          </a:prstGeom>
          <a:noFill/>
          <a:ln w="1905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CA"/>
          </a:p>
        </p:txBody>
      </p:sp>
      <p:sp>
        <p:nvSpPr>
          <p:cNvPr id="16392" name="Rectangle 8"/>
          <p:cNvSpPr>
            <a:spLocks noChangeArrowheads="1"/>
          </p:cNvSpPr>
          <p:nvPr/>
        </p:nvSpPr>
        <p:spPr bwMode="auto">
          <a:xfrm>
            <a:off x="1252526" y="4724400"/>
            <a:ext cx="1676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800" b="1" dirty="0">
                <a:latin typeface="Helvetica" pitchFamily="84" charset="0"/>
              </a:rPr>
              <a:t>DNA damage checkpoint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1081006" y="5214950"/>
            <a:ext cx="490598" cy="2857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71406" y="4854371"/>
            <a:ext cx="12858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Mutated in cancers!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071670" y="4857760"/>
            <a:ext cx="44291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4400" dirty="0" smtClean="0">
                <a:solidFill>
                  <a:srgbClr val="FF0000"/>
                </a:solidFill>
              </a:rPr>
              <a:t>EXAM QUESTION!!!</a:t>
            </a:r>
            <a:endParaRPr lang="en-CA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CA" dirty="0" smtClean="0"/>
              <a:t>Exam Question: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CA" sz="2000" dirty="0" smtClean="0"/>
              <a:t>You are studying yeast cell cycle regulation, and you mutate the CAK gene so</a:t>
            </a:r>
          </a:p>
          <a:p>
            <a:pPr>
              <a:buNone/>
            </a:pPr>
            <a:r>
              <a:rPr lang="en-CA" sz="2000" dirty="0" smtClean="0"/>
              <a:t>that it no longer produces functional protein. Which phenotype would you</a:t>
            </a:r>
          </a:p>
          <a:p>
            <a:pPr>
              <a:buNone/>
            </a:pPr>
            <a:r>
              <a:rPr lang="en-CA" sz="2000" dirty="0" smtClean="0"/>
              <a:t>expect to see resulting from this mutation?</a:t>
            </a:r>
          </a:p>
          <a:p>
            <a:pPr>
              <a:buNone/>
            </a:pPr>
            <a:endParaRPr lang="en-CA" sz="2000" dirty="0" smtClean="0"/>
          </a:p>
          <a:p>
            <a:pPr marL="457200" indent="-457200">
              <a:buAutoNum type="alphaUcParenR"/>
            </a:pPr>
            <a:r>
              <a:rPr lang="en-CA" sz="2000" dirty="0" smtClean="0"/>
              <a:t>Wild-type sized yeast that grow normally</a:t>
            </a:r>
          </a:p>
          <a:p>
            <a:pPr marL="457200" indent="-457200">
              <a:buAutoNum type="alphaUcParenR"/>
            </a:pPr>
            <a:r>
              <a:rPr lang="en-CA" sz="2000" dirty="0" smtClean="0"/>
              <a:t>Yeast cells that continue growing but do not divide and eventually die</a:t>
            </a:r>
          </a:p>
          <a:p>
            <a:pPr marL="457200" indent="-457200">
              <a:buAutoNum type="alphaUcParenR"/>
            </a:pPr>
            <a:r>
              <a:rPr lang="en-CA" sz="2000" dirty="0" smtClean="0"/>
              <a:t>Yeast cells that divide prematurely and eventually die</a:t>
            </a:r>
          </a:p>
          <a:p>
            <a:pPr marL="457200" indent="-457200">
              <a:buAutoNum type="alphaUcParenR"/>
            </a:pPr>
            <a:r>
              <a:rPr lang="en-CA" sz="2000" dirty="0" smtClean="0"/>
              <a:t>Wild-type sized yeast cells that grow in HAT media</a:t>
            </a:r>
          </a:p>
          <a:p>
            <a:pPr marL="457200" indent="-457200">
              <a:buAutoNum type="alphaUcParenR"/>
            </a:pPr>
            <a:r>
              <a:rPr lang="en-CA" sz="2000" dirty="0" smtClean="0"/>
              <a:t>None of the above</a:t>
            </a:r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0052" y="-142900"/>
            <a:ext cx="8229600" cy="1143000"/>
          </a:xfrm>
        </p:spPr>
        <p:txBody>
          <a:bodyPr/>
          <a:lstStyle/>
          <a:p>
            <a:pPr algn="l"/>
            <a:r>
              <a:rPr lang="en-CA" dirty="0" smtClean="0"/>
              <a:t>Exam Question:</a:t>
            </a:r>
            <a:endParaRPr lang="en-C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4282" y="1357298"/>
            <a:ext cx="822960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CA" sz="2000" dirty="0" smtClean="0"/>
              <a:t>NF-</a:t>
            </a:r>
            <a:r>
              <a:rPr lang="el-GR" sz="2000" dirty="0" smtClean="0"/>
              <a:t>κ</a:t>
            </a:r>
            <a:r>
              <a:rPr lang="en-CA" sz="2000" dirty="0" smtClean="0"/>
              <a:t>B is a master transcriptional regulator of our immune system. Normally, it</a:t>
            </a:r>
          </a:p>
          <a:p>
            <a:pPr>
              <a:buNone/>
            </a:pPr>
            <a:r>
              <a:rPr lang="en-CA" sz="2000" dirty="0" smtClean="0"/>
              <a:t>is kept in an inactive state by an intracellular inhibitor called I-</a:t>
            </a:r>
            <a:r>
              <a:rPr lang="el-GR" sz="2000" dirty="0" smtClean="0"/>
              <a:t>κ</a:t>
            </a:r>
            <a:r>
              <a:rPr lang="en-CA" sz="2000" dirty="0" smtClean="0"/>
              <a:t>B</a:t>
            </a:r>
            <a:r>
              <a:rPr lang="el-GR" sz="2000" dirty="0" smtClean="0"/>
              <a:t>α</a:t>
            </a:r>
            <a:r>
              <a:rPr lang="en-CA" sz="2000" dirty="0" smtClean="0"/>
              <a:t>. During an</a:t>
            </a:r>
          </a:p>
          <a:p>
            <a:pPr>
              <a:buNone/>
            </a:pPr>
            <a:r>
              <a:rPr lang="en-CA" sz="2000" dirty="0" smtClean="0"/>
              <a:t>immune response, I-</a:t>
            </a:r>
            <a:r>
              <a:rPr lang="el-GR" sz="2000" dirty="0" smtClean="0"/>
              <a:t>κ</a:t>
            </a:r>
            <a:r>
              <a:rPr lang="en-CA" sz="2000" dirty="0" smtClean="0"/>
              <a:t>B</a:t>
            </a:r>
            <a:r>
              <a:rPr lang="el-GR" sz="2000" dirty="0" smtClean="0"/>
              <a:t>α</a:t>
            </a:r>
            <a:r>
              <a:rPr lang="en-CA" sz="2000" dirty="0" smtClean="0"/>
              <a:t> is </a:t>
            </a:r>
            <a:r>
              <a:rPr lang="en-CA" sz="2000" dirty="0" err="1" smtClean="0"/>
              <a:t>phosphorylated</a:t>
            </a:r>
            <a:r>
              <a:rPr lang="en-CA" sz="2000" dirty="0" smtClean="0"/>
              <a:t> and poly-</a:t>
            </a:r>
            <a:r>
              <a:rPr lang="en-CA" sz="2000" dirty="0" err="1" smtClean="0"/>
              <a:t>ubiquitinated</a:t>
            </a:r>
            <a:r>
              <a:rPr lang="en-CA" sz="2000" dirty="0" smtClean="0"/>
              <a:t> causing its</a:t>
            </a:r>
          </a:p>
          <a:p>
            <a:pPr>
              <a:buNone/>
            </a:pPr>
            <a:r>
              <a:rPr lang="en-CA" sz="2000" dirty="0" smtClean="0"/>
              <a:t>release from NF-</a:t>
            </a:r>
            <a:r>
              <a:rPr lang="el-GR" sz="2000" dirty="0" smtClean="0"/>
              <a:t>κ</a:t>
            </a:r>
            <a:r>
              <a:rPr lang="en-CA" sz="2000" dirty="0" smtClean="0"/>
              <a:t>B, which enters the nucleus and transcribes a number of</a:t>
            </a:r>
          </a:p>
          <a:p>
            <a:pPr>
              <a:buNone/>
            </a:pPr>
            <a:r>
              <a:rPr lang="en-CA" sz="2000" dirty="0" smtClean="0"/>
              <a:t>essential genes. The modified I-</a:t>
            </a:r>
            <a:r>
              <a:rPr lang="el-GR" sz="2000" dirty="0" smtClean="0"/>
              <a:t>κ</a:t>
            </a:r>
            <a:r>
              <a:rPr lang="en-CA" sz="2000" dirty="0" smtClean="0"/>
              <a:t>B</a:t>
            </a:r>
            <a:r>
              <a:rPr lang="el-GR" sz="2000" dirty="0" smtClean="0"/>
              <a:t>α</a:t>
            </a:r>
            <a:r>
              <a:rPr lang="en-CA" sz="2000" dirty="0" smtClean="0"/>
              <a:t>  would be found in the:</a:t>
            </a:r>
          </a:p>
          <a:p>
            <a:pPr>
              <a:buNone/>
            </a:pPr>
            <a:endParaRPr lang="en-CA" sz="2000" dirty="0" smtClean="0"/>
          </a:p>
          <a:p>
            <a:pPr marL="457200" indent="-457200">
              <a:buAutoNum type="alphaUcParenR"/>
            </a:pPr>
            <a:r>
              <a:rPr lang="en-CA" sz="2000" dirty="0" smtClean="0"/>
              <a:t>Trans-Golgi</a:t>
            </a:r>
          </a:p>
          <a:p>
            <a:pPr marL="457200" indent="-457200">
              <a:buAutoNum type="alphaUcParenR"/>
            </a:pPr>
            <a:r>
              <a:rPr lang="en-CA" sz="2000" dirty="0" smtClean="0"/>
              <a:t>RER</a:t>
            </a:r>
          </a:p>
          <a:p>
            <a:pPr marL="457200" indent="-457200">
              <a:buAutoNum type="alphaUcParenR"/>
            </a:pPr>
            <a:r>
              <a:rPr lang="en-CA" sz="2000" dirty="0" smtClean="0"/>
              <a:t>Nuclear pore</a:t>
            </a:r>
          </a:p>
          <a:p>
            <a:pPr marL="457200" indent="-457200">
              <a:buAutoNum type="alphaUcParenR"/>
            </a:pPr>
            <a:r>
              <a:rPr lang="en-CA" sz="2000" dirty="0" err="1" smtClean="0"/>
              <a:t>Proteasome</a:t>
            </a:r>
            <a:endParaRPr lang="en-CA" sz="2000" dirty="0" smtClean="0"/>
          </a:p>
          <a:p>
            <a:pPr marL="457200" indent="-457200">
              <a:buAutoNum type="alphaUcParenR"/>
            </a:pPr>
            <a:r>
              <a:rPr lang="en-CA" sz="2000" dirty="0" smtClean="0"/>
              <a:t>Medial-Golgi</a:t>
            </a:r>
            <a:endParaRPr lang="en-CA" sz="2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C121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 smtClean="0"/>
              <a:t>Good Luck!!!</a:t>
            </a:r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ext Box 2"/>
          <p:cNvSpPr txBox="1">
            <a:spLocks noChangeArrowheads="1"/>
          </p:cNvSpPr>
          <p:nvPr/>
        </p:nvSpPr>
        <p:spPr bwMode="auto">
          <a:xfrm>
            <a:off x="500034" y="500042"/>
            <a:ext cx="8143932" cy="5558445"/>
          </a:xfrm>
          <a:prstGeom prst="rect">
            <a:avLst/>
          </a:prstGeom>
          <a:gradFill rotWithShape="0">
            <a:gsLst>
              <a:gs pos="0">
                <a:schemeClr val="bg1"/>
              </a:gs>
              <a:gs pos="100000">
                <a:schemeClr val="bg1">
                  <a:gamma/>
                  <a:shade val="65490"/>
                  <a:invGamma/>
                </a:schemeClr>
              </a:gs>
            </a:gsLst>
            <a:lin ang="2700000" scaled="1"/>
          </a:gradFill>
          <a:ln w="19050">
            <a:solidFill>
              <a:srgbClr val="000066"/>
            </a:solidFill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en-US" sz="3200" u="sng" dirty="0" smtClean="0">
                <a:solidFill>
                  <a:srgbClr val="000000"/>
                </a:solidFill>
                <a:latin typeface="Helvetica" pitchFamily="-107" charset="0"/>
              </a:rPr>
              <a:t>Protein Synthesis in RER: What </a:t>
            </a:r>
            <a:r>
              <a:rPr lang="en-US" sz="3200" u="sng" dirty="0">
                <a:solidFill>
                  <a:srgbClr val="000000"/>
                </a:solidFill>
                <a:latin typeface="Helvetica" pitchFamily="-107" charset="0"/>
              </a:rPr>
              <a:t>are the major players?</a:t>
            </a:r>
          </a:p>
          <a:p>
            <a:pPr algn="ctr">
              <a:lnSpc>
                <a:spcPct val="20000"/>
              </a:lnSpc>
            </a:pPr>
            <a:endParaRPr lang="en-US" sz="3200" dirty="0">
              <a:solidFill>
                <a:srgbClr val="000000"/>
              </a:solidFill>
              <a:latin typeface="Helvetica" pitchFamily="-107" charset="0"/>
            </a:endParaRPr>
          </a:p>
          <a:p>
            <a:pPr algn="ctr">
              <a:lnSpc>
                <a:spcPct val="10000"/>
              </a:lnSpc>
            </a:pPr>
            <a:endParaRPr lang="en-US" sz="3200" dirty="0">
              <a:solidFill>
                <a:srgbClr val="000000"/>
              </a:solidFill>
              <a:latin typeface="Helvetica" pitchFamily="-107" charset="0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Helvetica" pitchFamily="-107" charset="0"/>
              </a:rPr>
              <a:t>-</a:t>
            </a:r>
            <a:r>
              <a:rPr lang="en-US" sz="3200" dirty="0" err="1">
                <a:solidFill>
                  <a:srgbClr val="000000"/>
                </a:solidFill>
                <a:latin typeface="Helvetica" pitchFamily="-107" charset="0"/>
              </a:rPr>
              <a:t>i</a:t>
            </a:r>
            <a:r>
              <a:rPr lang="en-US" sz="3200" dirty="0">
                <a:solidFill>
                  <a:srgbClr val="000000"/>
                </a:solidFill>
                <a:latin typeface="Helvetica" pitchFamily="-107" charset="0"/>
              </a:rPr>
              <a:t>) amino terminal signal sequence of newly initiated polypeptide</a:t>
            </a:r>
          </a:p>
          <a:p>
            <a:pPr algn="ctr">
              <a:lnSpc>
                <a:spcPct val="20000"/>
              </a:lnSpc>
            </a:pPr>
            <a:endParaRPr lang="en-US" sz="3200" dirty="0">
              <a:solidFill>
                <a:srgbClr val="000000"/>
              </a:solidFill>
              <a:latin typeface="Helvetica" pitchFamily="-107" charset="0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Helvetica" pitchFamily="-107" charset="0"/>
              </a:rPr>
              <a:t>-ii) Signal-Recognition Particle (SRP)</a:t>
            </a:r>
          </a:p>
          <a:p>
            <a:pPr algn="ctr">
              <a:lnSpc>
                <a:spcPct val="20000"/>
              </a:lnSpc>
            </a:pPr>
            <a:endParaRPr lang="en-US" sz="3200" dirty="0">
              <a:solidFill>
                <a:srgbClr val="000000"/>
              </a:solidFill>
              <a:latin typeface="Helvetica" pitchFamily="-107" charset="0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Helvetica" pitchFamily="-107" charset="0"/>
              </a:rPr>
              <a:t>-iii) SRP receptor embedded in ER membrane</a:t>
            </a:r>
          </a:p>
          <a:p>
            <a:pPr algn="ctr">
              <a:lnSpc>
                <a:spcPct val="20000"/>
              </a:lnSpc>
            </a:pPr>
            <a:endParaRPr lang="en-US" sz="3200" dirty="0">
              <a:solidFill>
                <a:srgbClr val="000000"/>
              </a:solidFill>
              <a:latin typeface="Helvetica" pitchFamily="-107" charset="0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Helvetica" pitchFamily="-107" charset="0"/>
              </a:rPr>
              <a:t>-iv) </a:t>
            </a:r>
            <a:r>
              <a:rPr lang="en-US" sz="3200" dirty="0" err="1">
                <a:solidFill>
                  <a:srgbClr val="000000"/>
                </a:solidFill>
                <a:latin typeface="Helvetica" pitchFamily="-107" charset="0"/>
              </a:rPr>
              <a:t>translocon</a:t>
            </a:r>
            <a:r>
              <a:rPr lang="en-US" sz="3200" dirty="0">
                <a:solidFill>
                  <a:srgbClr val="000000"/>
                </a:solidFill>
                <a:latin typeface="Helvetica" pitchFamily="-107" charset="0"/>
              </a:rPr>
              <a:t>: protein channel</a:t>
            </a:r>
          </a:p>
          <a:p>
            <a:pPr algn="ctr">
              <a:lnSpc>
                <a:spcPct val="20000"/>
              </a:lnSpc>
            </a:pPr>
            <a:endParaRPr lang="en-US" sz="3200" dirty="0">
              <a:solidFill>
                <a:srgbClr val="000000"/>
              </a:solidFill>
              <a:latin typeface="Helvetica" pitchFamily="-107" charset="0"/>
            </a:endParaRPr>
          </a:p>
          <a:p>
            <a:pPr algn="ctr"/>
            <a:r>
              <a:rPr lang="en-US" sz="3200" dirty="0">
                <a:solidFill>
                  <a:srgbClr val="000000"/>
                </a:solidFill>
                <a:latin typeface="Helvetica" pitchFamily="-107" charset="0"/>
              </a:rPr>
              <a:t>-v) cleavage site where signal sequence is cut by a signal peptidase</a:t>
            </a:r>
            <a:endParaRPr lang="en-US" sz="3600" dirty="0">
              <a:solidFill>
                <a:srgbClr val="000000"/>
              </a:solidFill>
              <a:latin typeface="Helvetica" pitchFamily="-107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figure 13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1066800"/>
            <a:ext cx="8535987" cy="5562600"/>
          </a:xfrm>
          <a:prstGeom prst="rect">
            <a:avLst/>
          </a:prstGeom>
          <a:noFill/>
        </p:spPr>
      </p:pic>
      <p:sp>
        <p:nvSpPr>
          <p:cNvPr id="45060" name="Rectangle 4" descr="F17-19"/>
          <p:cNvSpPr>
            <a:spLocks noChangeArrowheads="1"/>
          </p:cNvSpPr>
          <p:nvPr/>
        </p:nvSpPr>
        <p:spPr bwMode="auto">
          <a:xfrm>
            <a:off x="152400" y="4876800"/>
            <a:ext cx="3048000" cy="1752600"/>
          </a:xfrm>
          <a:prstGeom prst="rect">
            <a:avLst/>
          </a:prstGeom>
          <a:blipFill dpi="0" rotWithShape="0">
            <a:blip r:embed="rId4" cstate="print"/>
            <a:srcRect/>
            <a:stretch>
              <a:fillRect/>
            </a:stretch>
          </a:blipFill>
          <a:ln w="1905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45061" name="Text Box 5"/>
          <p:cNvSpPr txBox="1">
            <a:spLocks noChangeArrowheads="1"/>
          </p:cNvSpPr>
          <p:nvPr/>
        </p:nvSpPr>
        <p:spPr bwMode="auto">
          <a:xfrm>
            <a:off x="457200" y="6210300"/>
            <a:ext cx="3124200" cy="396875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>
                <a:solidFill>
                  <a:srgbClr val="000000"/>
                </a:solidFill>
                <a:latin typeface="Helvetica" pitchFamily="84" charset="0"/>
              </a:rPr>
              <a:t>Translocon Channel</a:t>
            </a:r>
          </a:p>
        </p:txBody>
      </p:sp>
      <p:sp>
        <p:nvSpPr>
          <p:cNvPr id="45062" name="Line 6"/>
          <p:cNvSpPr>
            <a:spLocks noChangeShapeType="1"/>
          </p:cNvSpPr>
          <p:nvPr/>
        </p:nvSpPr>
        <p:spPr bwMode="auto">
          <a:xfrm flipV="1">
            <a:off x="2743200" y="4495800"/>
            <a:ext cx="1295400" cy="99060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45063" name="Line 7"/>
          <p:cNvSpPr>
            <a:spLocks noChangeShapeType="1"/>
          </p:cNvSpPr>
          <p:nvPr/>
        </p:nvSpPr>
        <p:spPr bwMode="auto">
          <a:xfrm flipV="1">
            <a:off x="2438400" y="4800600"/>
            <a:ext cx="304800" cy="381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7" name="Rectangle 9"/>
          <p:cNvSpPr>
            <a:spLocks noChangeArrowheads="1"/>
          </p:cNvSpPr>
          <p:nvPr/>
        </p:nvSpPr>
        <p:spPr bwMode="auto">
          <a:xfrm>
            <a:off x="142844" y="71414"/>
            <a:ext cx="871543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3200" b="1" dirty="0" smtClean="0">
                <a:latin typeface="Helvetica" pitchFamily="84" charset="0"/>
              </a:rPr>
              <a:t>Protein synthesis: secreted proteins</a:t>
            </a:r>
            <a:endParaRPr lang="en-US" sz="3200" b="1" dirty="0">
              <a:latin typeface="Helvetica" pitchFamily="84" charset="0"/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 rot="5400000" flipH="1" flipV="1">
            <a:off x="7286644" y="5643578"/>
            <a:ext cx="785818" cy="50006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6786578" y="6274378"/>
            <a:ext cx="150019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Chaperones</a:t>
            </a:r>
            <a:endParaRPr lang="en-CA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2"/>
          <p:cNvSpPr txBox="1">
            <a:spLocks noChangeArrowheads="1"/>
          </p:cNvSpPr>
          <p:nvPr/>
        </p:nvSpPr>
        <p:spPr bwMode="auto">
          <a:xfrm>
            <a:off x="214282" y="144444"/>
            <a:ext cx="63246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u="sng" dirty="0">
                <a:solidFill>
                  <a:srgbClr val="000000"/>
                </a:solidFill>
                <a:latin typeface="Helvetica" pitchFamily="84" charset="0"/>
              </a:rPr>
              <a:t>Cell Free System Experiment*</a:t>
            </a:r>
            <a:endParaRPr lang="en-US" sz="3200" u="sng" dirty="0">
              <a:solidFill>
                <a:srgbClr val="000000"/>
              </a:solidFill>
              <a:latin typeface="Helvetica" pitchFamily="8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i="1" dirty="0" smtClean="0"/>
              <a:t>In vitro </a:t>
            </a:r>
            <a:r>
              <a:rPr lang="en-CA" dirty="0" smtClean="0"/>
              <a:t>translation</a:t>
            </a:r>
          </a:p>
          <a:p>
            <a:r>
              <a:rPr lang="en-CA" dirty="0" smtClean="0"/>
              <a:t>Add in key players  one at a time </a:t>
            </a:r>
            <a:endParaRPr lang="en-CA" dirty="0"/>
          </a:p>
        </p:txBody>
      </p:sp>
      <p:pic>
        <p:nvPicPr>
          <p:cNvPr id="5" name="Picture 2" descr="figure 13-0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3213" y="3429000"/>
            <a:ext cx="8535987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ChangeArrowheads="1"/>
          </p:cNvSpPr>
          <p:nvPr/>
        </p:nvSpPr>
        <p:spPr bwMode="auto">
          <a:xfrm>
            <a:off x="990600" y="1524000"/>
            <a:ext cx="7848600" cy="228600"/>
          </a:xfrm>
          <a:prstGeom prst="rect">
            <a:avLst/>
          </a:prstGeom>
          <a:solidFill>
            <a:schemeClr val="bg1"/>
          </a:solidFill>
          <a:ln w="19050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49155" name="Freeform 3"/>
          <p:cNvSpPr>
            <a:spLocks/>
          </p:cNvSpPr>
          <p:nvPr/>
        </p:nvSpPr>
        <p:spPr bwMode="auto">
          <a:xfrm>
            <a:off x="998538" y="1401763"/>
            <a:ext cx="7370762" cy="476250"/>
          </a:xfrm>
          <a:custGeom>
            <a:avLst/>
            <a:gdLst/>
            <a:ahLst/>
            <a:cxnLst>
              <a:cxn ang="0">
                <a:pos x="0" y="160"/>
              </a:cxn>
              <a:cxn ang="0">
                <a:pos x="242" y="3"/>
              </a:cxn>
              <a:cxn ang="0">
                <a:pos x="350" y="17"/>
              </a:cxn>
              <a:cxn ang="0">
                <a:pos x="450" y="89"/>
              </a:cxn>
              <a:cxn ang="0">
                <a:pos x="542" y="117"/>
              </a:cxn>
              <a:cxn ang="0">
                <a:pos x="592" y="139"/>
              </a:cxn>
              <a:cxn ang="0">
                <a:pos x="907" y="189"/>
              </a:cxn>
              <a:cxn ang="0">
                <a:pos x="1100" y="217"/>
              </a:cxn>
              <a:cxn ang="0">
                <a:pos x="1264" y="210"/>
              </a:cxn>
              <a:cxn ang="0">
                <a:pos x="1371" y="174"/>
              </a:cxn>
              <a:cxn ang="0">
                <a:pos x="1564" y="131"/>
              </a:cxn>
              <a:cxn ang="0">
                <a:pos x="1757" y="60"/>
              </a:cxn>
              <a:cxn ang="0">
                <a:pos x="1864" y="46"/>
              </a:cxn>
              <a:cxn ang="0">
                <a:pos x="2107" y="3"/>
              </a:cxn>
              <a:cxn ang="0">
                <a:pos x="2285" y="17"/>
              </a:cxn>
              <a:cxn ang="0">
                <a:pos x="2450" y="31"/>
              </a:cxn>
              <a:cxn ang="0">
                <a:pos x="2807" y="131"/>
              </a:cxn>
              <a:cxn ang="0">
                <a:pos x="3007" y="189"/>
              </a:cxn>
              <a:cxn ang="0">
                <a:pos x="3114" y="217"/>
              </a:cxn>
              <a:cxn ang="0">
                <a:pos x="3171" y="231"/>
              </a:cxn>
              <a:cxn ang="0">
                <a:pos x="3350" y="267"/>
              </a:cxn>
              <a:cxn ang="0">
                <a:pos x="3764" y="260"/>
              </a:cxn>
              <a:cxn ang="0">
                <a:pos x="3993" y="203"/>
              </a:cxn>
              <a:cxn ang="0">
                <a:pos x="4135" y="160"/>
              </a:cxn>
              <a:cxn ang="0">
                <a:pos x="4200" y="131"/>
              </a:cxn>
              <a:cxn ang="0">
                <a:pos x="4564" y="31"/>
              </a:cxn>
              <a:cxn ang="0">
                <a:pos x="4643" y="10"/>
              </a:cxn>
            </a:cxnLst>
            <a:rect l="0" t="0" r="r" b="b"/>
            <a:pathLst>
              <a:path w="4643" h="300">
                <a:moveTo>
                  <a:pt x="0" y="160"/>
                </a:moveTo>
                <a:cubicBezTo>
                  <a:pt x="78" y="101"/>
                  <a:pt x="147" y="34"/>
                  <a:pt x="242" y="3"/>
                </a:cubicBezTo>
                <a:cubicBezTo>
                  <a:pt x="278" y="6"/>
                  <a:pt x="317" y="0"/>
                  <a:pt x="350" y="17"/>
                </a:cubicBezTo>
                <a:cubicBezTo>
                  <a:pt x="386" y="35"/>
                  <a:pt x="412" y="69"/>
                  <a:pt x="450" y="89"/>
                </a:cubicBezTo>
                <a:cubicBezTo>
                  <a:pt x="476" y="102"/>
                  <a:pt x="514" y="107"/>
                  <a:pt x="542" y="117"/>
                </a:cubicBezTo>
                <a:cubicBezTo>
                  <a:pt x="559" y="122"/>
                  <a:pt x="574" y="133"/>
                  <a:pt x="592" y="139"/>
                </a:cubicBezTo>
                <a:cubicBezTo>
                  <a:pt x="693" y="168"/>
                  <a:pt x="802" y="177"/>
                  <a:pt x="907" y="189"/>
                </a:cubicBezTo>
                <a:cubicBezTo>
                  <a:pt x="973" y="205"/>
                  <a:pt x="1029" y="212"/>
                  <a:pt x="1100" y="217"/>
                </a:cubicBezTo>
                <a:cubicBezTo>
                  <a:pt x="1154" y="214"/>
                  <a:pt x="1209" y="215"/>
                  <a:pt x="1264" y="210"/>
                </a:cubicBezTo>
                <a:cubicBezTo>
                  <a:pt x="1298" y="206"/>
                  <a:pt x="1337" y="182"/>
                  <a:pt x="1371" y="174"/>
                </a:cubicBezTo>
                <a:cubicBezTo>
                  <a:pt x="1434" y="158"/>
                  <a:pt x="1501" y="150"/>
                  <a:pt x="1564" y="131"/>
                </a:cubicBezTo>
                <a:cubicBezTo>
                  <a:pt x="1628" y="111"/>
                  <a:pt x="1690" y="68"/>
                  <a:pt x="1757" y="60"/>
                </a:cubicBezTo>
                <a:cubicBezTo>
                  <a:pt x="1830" y="50"/>
                  <a:pt x="1795" y="55"/>
                  <a:pt x="1864" y="46"/>
                </a:cubicBezTo>
                <a:cubicBezTo>
                  <a:pt x="1943" y="19"/>
                  <a:pt x="2024" y="16"/>
                  <a:pt x="2107" y="3"/>
                </a:cubicBezTo>
                <a:cubicBezTo>
                  <a:pt x="2347" y="17"/>
                  <a:pt x="2123" y="2"/>
                  <a:pt x="2285" y="17"/>
                </a:cubicBezTo>
                <a:cubicBezTo>
                  <a:pt x="2339" y="22"/>
                  <a:pt x="2450" y="31"/>
                  <a:pt x="2450" y="31"/>
                </a:cubicBezTo>
                <a:cubicBezTo>
                  <a:pt x="2568" y="64"/>
                  <a:pt x="2688" y="95"/>
                  <a:pt x="2807" y="131"/>
                </a:cubicBezTo>
                <a:cubicBezTo>
                  <a:pt x="2873" y="150"/>
                  <a:pt x="2938" y="176"/>
                  <a:pt x="3007" y="189"/>
                </a:cubicBezTo>
                <a:cubicBezTo>
                  <a:pt x="3080" y="217"/>
                  <a:pt x="3002" y="189"/>
                  <a:pt x="3114" y="217"/>
                </a:cubicBezTo>
                <a:cubicBezTo>
                  <a:pt x="3133" y="221"/>
                  <a:pt x="3171" y="231"/>
                  <a:pt x="3171" y="231"/>
                </a:cubicBezTo>
                <a:cubicBezTo>
                  <a:pt x="3225" y="258"/>
                  <a:pt x="3290" y="261"/>
                  <a:pt x="3350" y="267"/>
                </a:cubicBezTo>
                <a:cubicBezTo>
                  <a:pt x="3484" y="300"/>
                  <a:pt x="3627" y="273"/>
                  <a:pt x="3764" y="260"/>
                </a:cubicBezTo>
                <a:cubicBezTo>
                  <a:pt x="3836" y="235"/>
                  <a:pt x="3919" y="224"/>
                  <a:pt x="3993" y="203"/>
                </a:cubicBezTo>
                <a:cubicBezTo>
                  <a:pt x="4037" y="189"/>
                  <a:pt x="4094" y="179"/>
                  <a:pt x="4135" y="160"/>
                </a:cubicBezTo>
                <a:cubicBezTo>
                  <a:pt x="4179" y="138"/>
                  <a:pt x="4132" y="147"/>
                  <a:pt x="4200" y="131"/>
                </a:cubicBezTo>
                <a:cubicBezTo>
                  <a:pt x="4322" y="100"/>
                  <a:pt x="4442" y="64"/>
                  <a:pt x="4564" y="31"/>
                </a:cubicBezTo>
                <a:cubicBezTo>
                  <a:pt x="4589" y="14"/>
                  <a:pt x="4612" y="10"/>
                  <a:pt x="4643" y="10"/>
                </a:cubicBezTo>
              </a:path>
            </a:pathLst>
          </a:custGeom>
          <a:noFill/>
          <a:ln w="19050" cap="flat" cmpd="sng">
            <a:solidFill>
              <a:srgbClr val="FF0000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grpSp>
        <p:nvGrpSpPr>
          <p:cNvPr id="2" name="Group 4"/>
          <p:cNvGrpSpPr>
            <a:grpSpLocks/>
          </p:cNvGrpSpPr>
          <p:nvPr/>
        </p:nvGrpSpPr>
        <p:grpSpPr bwMode="auto">
          <a:xfrm>
            <a:off x="1295400" y="1219200"/>
            <a:ext cx="1143000" cy="1219200"/>
            <a:chOff x="1200" y="816"/>
            <a:chExt cx="720" cy="768"/>
          </a:xfrm>
        </p:grpSpPr>
        <p:sp>
          <p:nvSpPr>
            <p:cNvPr id="49157" name="Oval 5"/>
            <p:cNvSpPr>
              <a:spLocks noChangeArrowheads="1"/>
            </p:cNvSpPr>
            <p:nvPr/>
          </p:nvSpPr>
          <p:spPr bwMode="auto">
            <a:xfrm>
              <a:off x="1296" y="816"/>
              <a:ext cx="576" cy="24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49158" name="Oval 6"/>
            <p:cNvSpPr>
              <a:spLocks noChangeArrowheads="1"/>
            </p:cNvSpPr>
            <p:nvPr/>
          </p:nvSpPr>
          <p:spPr bwMode="auto">
            <a:xfrm>
              <a:off x="1200" y="1056"/>
              <a:ext cx="720" cy="52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</p:grpSp>
      <p:grpSp>
        <p:nvGrpSpPr>
          <p:cNvPr id="3" name="Group 7"/>
          <p:cNvGrpSpPr>
            <a:grpSpLocks/>
          </p:cNvGrpSpPr>
          <p:nvPr/>
        </p:nvGrpSpPr>
        <p:grpSpPr bwMode="auto">
          <a:xfrm>
            <a:off x="6172200" y="1447800"/>
            <a:ext cx="1143000" cy="1219200"/>
            <a:chOff x="1200" y="816"/>
            <a:chExt cx="720" cy="768"/>
          </a:xfrm>
        </p:grpSpPr>
        <p:sp>
          <p:nvSpPr>
            <p:cNvPr id="49160" name="Oval 8"/>
            <p:cNvSpPr>
              <a:spLocks noChangeArrowheads="1"/>
            </p:cNvSpPr>
            <p:nvPr/>
          </p:nvSpPr>
          <p:spPr bwMode="auto">
            <a:xfrm>
              <a:off x="1296" y="816"/>
              <a:ext cx="576" cy="24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49161" name="Oval 9"/>
            <p:cNvSpPr>
              <a:spLocks noChangeArrowheads="1"/>
            </p:cNvSpPr>
            <p:nvPr/>
          </p:nvSpPr>
          <p:spPr bwMode="auto">
            <a:xfrm>
              <a:off x="1200" y="1056"/>
              <a:ext cx="720" cy="52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</p:grpSp>
      <p:grpSp>
        <p:nvGrpSpPr>
          <p:cNvPr id="4" name="Group 10"/>
          <p:cNvGrpSpPr>
            <a:grpSpLocks/>
          </p:cNvGrpSpPr>
          <p:nvPr/>
        </p:nvGrpSpPr>
        <p:grpSpPr bwMode="auto">
          <a:xfrm>
            <a:off x="4648200" y="1143000"/>
            <a:ext cx="1143000" cy="1219200"/>
            <a:chOff x="1200" y="816"/>
            <a:chExt cx="720" cy="768"/>
          </a:xfrm>
        </p:grpSpPr>
        <p:sp>
          <p:nvSpPr>
            <p:cNvPr id="49163" name="Oval 11"/>
            <p:cNvSpPr>
              <a:spLocks noChangeArrowheads="1"/>
            </p:cNvSpPr>
            <p:nvPr/>
          </p:nvSpPr>
          <p:spPr bwMode="auto">
            <a:xfrm>
              <a:off x="1296" y="816"/>
              <a:ext cx="576" cy="24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49164" name="Oval 12"/>
            <p:cNvSpPr>
              <a:spLocks noChangeArrowheads="1"/>
            </p:cNvSpPr>
            <p:nvPr/>
          </p:nvSpPr>
          <p:spPr bwMode="auto">
            <a:xfrm>
              <a:off x="1200" y="1056"/>
              <a:ext cx="720" cy="52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</p:grpSp>
      <p:grpSp>
        <p:nvGrpSpPr>
          <p:cNvPr id="5" name="Group 13"/>
          <p:cNvGrpSpPr>
            <a:grpSpLocks/>
          </p:cNvGrpSpPr>
          <p:nvPr/>
        </p:nvGrpSpPr>
        <p:grpSpPr bwMode="auto">
          <a:xfrm>
            <a:off x="3048000" y="1143000"/>
            <a:ext cx="1143000" cy="1219200"/>
            <a:chOff x="1200" y="816"/>
            <a:chExt cx="720" cy="768"/>
          </a:xfrm>
        </p:grpSpPr>
        <p:sp>
          <p:nvSpPr>
            <p:cNvPr id="49166" name="Oval 14"/>
            <p:cNvSpPr>
              <a:spLocks noChangeArrowheads="1"/>
            </p:cNvSpPr>
            <p:nvPr/>
          </p:nvSpPr>
          <p:spPr bwMode="auto">
            <a:xfrm>
              <a:off x="1296" y="816"/>
              <a:ext cx="576" cy="240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  <p:sp>
          <p:nvSpPr>
            <p:cNvPr id="49167" name="Oval 15"/>
            <p:cNvSpPr>
              <a:spLocks noChangeArrowheads="1"/>
            </p:cNvSpPr>
            <p:nvPr/>
          </p:nvSpPr>
          <p:spPr bwMode="auto">
            <a:xfrm>
              <a:off x="1200" y="1056"/>
              <a:ext cx="720" cy="528"/>
            </a:xfrm>
            <a:prstGeom prst="ellipse">
              <a:avLst/>
            </a:prstGeom>
            <a:solidFill>
              <a:srgbClr val="FFFF00"/>
            </a:solidFill>
            <a:ln w="38100">
              <a:solidFill>
                <a:srgbClr val="003300"/>
              </a:solidFill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en-CA"/>
            </a:p>
          </p:txBody>
        </p:sp>
      </p:grpSp>
      <p:sp>
        <p:nvSpPr>
          <p:cNvPr id="49168" name="Text Box 16"/>
          <p:cNvSpPr txBox="1">
            <a:spLocks noChangeArrowheads="1"/>
          </p:cNvSpPr>
          <p:nvPr/>
        </p:nvSpPr>
        <p:spPr bwMode="auto">
          <a:xfrm>
            <a:off x="914400" y="1066800"/>
            <a:ext cx="500063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Helvetica" pitchFamily="84" charset="0"/>
              </a:rPr>
              <a:t>5’</a:t>
            </a:r>
          </a:p>
        </p:txBody>
      </p:sp>
      <p:sp>
        <p:nvSpPr>
          <p:cNvPr id="49169" name="Text Box 17"/>
          <p:cNvSpPr txBox="1">
            <a:spLocks noChangeArrowheads="1"/>
          </p:cNvSpPr>
          <p:nvPr/>
        </p:nvSpPr>
        <p:spPr bwMode="auto">
          <a:xfrm>
            <a:off x="7086600" y="838200"/>
            <a:ext cx="1809750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3200">
                <a:solidFill>
                  <a:srgbClr val="000000"/>
                </a:solidFill>
                <a:latin typeface="Helvetica" pitchFamily="84" charset="0"/>
              </a:rPr>
              <a:t>3’ mRNA</a:t>
            </a:r>
          </a:p>
        </p:txBody>
      </p:sp>
      <p:sp>
        <p:nvSpPr>
          <p:cNvPr id="49170" name="Freeform 18"/>
          <p:cNvSpPr>
            <a:spLocks/>
          </p:cNvSpPr>
          <p:nvPr/>
        </p:nvSpPr>
        <p:spPr bwMode="auto">
          <a:xfrm>
            <a:off x="1792288" y="1598613"/>
            <a:ext cx="260350" cy="11572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" y="15"/>
              </a:cxn>
              <a:cxn ang="0">
                <a:pos x="121" y="29"/>
              </a:cxn>
              <a:cxn ang="0">
                <a:pos x="150" y="93"/>
              </a:cxn>
              <a:cxn ang="0">
                <a:pos x="164" y="136"/>
              </a:cxn>
              <a:cxn ang="0">
                <a:pos x="150" y="272"/>
              </a:cxn>
              <a:cxn ang="0">
                <a:pos x="107" y="450"/>
              </a:cxn>
              <a:cxn ang="0">
                <a:pos x="135" y="686"/>
              </a:cxn>
              <a:cxn ang="0">
                <a:pos x="150" y="729"/>
              </a:cxn>
            </a:cxnLst>
            <a:rect l="0" t="0" r="r" b="b"/>
            <a:pathLst>
              <a:path w="164" h="729">
                <a:moveTo>
                  <a:pt x="0" y="0"/>
                </a:moveTo>
                <a:cubicBezTo>
                  <a:pt x="26" y="5"/>
                  <a:pt x="52" y="8"/>
                  <a:pt x="78" y="15"/>
                </a:cubicBezTo>
                <a:cubicBezTo>
                  <a:pt x="92" y="18"/>
                  <a:pt x="121" y="29"/>
                  <a:pt x="121" y="29"/>
                </a:cubicBezTo>
                <a:cubicBezTo>
                  <a:pt x="134" y="49"/>
                  <a:pt x="141" y="69"/>
                  <a:pt x="150" y="93"/>
                </a:cubicBezTo>
                <a:cubicBezTo>
                  <a:pt x="154" y="107"/>
                  <a:pt x="164" y="136"/>
                  <a:pt x="164" y="136"/>
                </a:cubicBezTo>
                <a:cubicBezTo>
                  <a:pt x="160" y="181"/>
                  <a:pt x="161" y="227"/>
                  <a:pt x="150" y="272"/>
                </a:cubicBezTo>
                <a:cubicBezTo>
                  <a:pt x="133" y="332"/>
                  <a:pt x="115" y="387"/>
                  <a:pt x="107" y="450"/>
                </a:cubicBezTo>
                <a:cubicBezTo>
                  <a:pt x="111" y="533"/>
                  <a:pt x="121" y="604"/>
                  <a:pt x="135" y="686"/>
                </a:cubicBezTo>
                <a:cubicBezTo>
                  <a:pt x="141" y="724"/>
                  <a:pt x="133" y="714"/>
                  <a:pt x="150" y="729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49171" name="Freeform 19"/>
          <p:cNvSpPr>
            <a:spLocks/>
          </p:cNvSpPr>
          <p:nvPr/>
        </p:nvSpPr>
        <p:spPr bwMode="auto">
          <a:xfrm>
            <a:off x="6629400" y="1828800"/>
            <a:ext cx="762000" cy="1828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" y="15"/>
              </a:cxn>
              <a:cxn ang="0">
                <a:pos x="121" y="29"/>
              </a:cxn>
              <a:cxn ang="0">
                <a:pos x="150" y="93"/>
              </a:cxn>
              <a:cxn ang="0">
                <a:pos x="164" y="136"/>
              </a:cxn>
              <a:cxn ang="0">
                <a:pos x="150" y="272"/>
              </a:cxn>
              <a:cxn ang="0">
                <a:pos x="107" y="450"/>
              </a:cxn>
              <a:cxn ang="0">
                <a:pos x="135" y="686"/>
              </a:cxn>
              <a:cxn ang="0">
                <a:pos x="150" y="729"/>
              </a:cxn>
            </a:cxnLst>
            <a:rect l="0" t="0" r="r" b="b"/>
            <a:pathLst>
              <a:path w="164" h="729">
                <a:moveTo>
                  <a:pt x="0" y="0"/>
                </a:moveTo>
                <a:cubicBezTo>
                  <a:pt x="26" y="5"/>
                  <a:pt x="52" y="8"/>
                  <a:pt x="78" y="15"/>
                </a:cubicBezTo>
                <a:cubicBezTo>
                  <a:pt x="92" y="18"/>
                  <a:pt x="121" y="29"/>
                  <a:pt x="121" y="29"/>
                </a:cubicBezTo>
                <a:cubicBezTo>
                  <a:pt x="134" y="49"/>
                  <a:pt x="141" y="69"/>
                  <a:pt x="150" y="93"/>
                </a:cubicBezTo>
                <a:cubicBezTo>
                  <a:pt x="154" y="107"/>
                  <a:pt x="164" y="136"/>
                  <a:pt x="164" y="136"/>
                </a:cubicBezTo>
                <a:cubicBezTo>
                  <a:pt x="160" y="181"/>
                  <a:pt x="161" y="227"/>
                  <a:pt x="150" y="272"/>
                </a:cubicBezTo>
                <a:cubicBezTo>
                  <a:pt x="133" y="332"/>
                  <a:pt x="115" y="387"/>
                  <a:pt x="107" y="450"/>
                </a:cubicBezTo>
                <a:cubicBezTo>
                  <a:pt x="111" y="533"/>
                  <a:pt x="121" y="604"/>
                  <a:pt x="135" y="686"/>
                </a:cubicBezTo>
                <a:cubicBezTo>
                  <a:pt x="141" y="724"/>
                  <a:pt x="133" y="714"/>
                  <a:pt x="150" y="729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49172" name="Freeform 20"/>
          <p:cNvSpPr>
            <a:spLocks/>
          </p:cNvSpPr>
          <p:nvPr/>
        </p:nvSpPr>
        <p:spPr bwMode="auto">
          <a:xfrm>
            <a:off x="5181600" y="1524000"/>
            <a:ext cx="533400" cy="16002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" y="15"/>
              </a:cxn>
              <a:cxn ang="0">
                <a:pos x="121" y="29"/>
              </a:cxn>
              <a:cxn ang="0">
                <a:pos x="150" y="93"/>
              </a:cxn>
              <a:cxn ang="0">
                <a:pos x="164" y="136"/>
              </a:cxn>
              <a:cxn ang="0">
                <a:pos x="150" y="272"/>
              </a:cxn>
              <a:cxn ang="0">
                <a:pos x="107" y="450"/>
              </a:cxn>
              <a:cxn ang="0">
                <a:pos x="135" y="686"/>
              </a:cxn>
              <a:cxn ang="0">
                <a:pos x="150" y="729"/>
              </a:cxn>
            </a:cxnLst>
            <a:rect l="0" t="0" r="r" b="b"/>
            <a:pathLst>
              <a:path w="164" h="729">
                <a:moveTo>
                  <a:pt x="0" y="0"/>
                </a:moveTo>
                <a:cubicBezTo>
                  <a:pt x="26" y="5"/>
                  <a:pt x="52" y="8"/>
                  <a:pt x="78" y="15"/>
                </a:cubicBezTo>
                <a:cubicBezTo>
                  <a:pt x="92" y="18"/>
                  <a:pt x="121" y="29"/>
                  <a:pt x="121" y="29"/>
                </a:cubicBezTo>
                <a:cubicBezTo>
                  <a:pt x="134" y="49"/>
                  <a:pt x="141" y="69"/>
                  <a:pt x="150" y="93"/>
                </a:cubicBezTo>
                <a:cubicBezTo>
                  <a:pt x="154" y="107"/>
                  <a:pt x="164" y="136"/>
                  <a:pt x="164" y="136"/>
                </a:cubicBezTo>
                <a:cubicBezTo>
                  <a:pt x="160" y="181"/>
                  <a:pt x="161" y="227"/>
                  <a:pt x="150" y="272"/>
                </a:cubicBezTo>
                <a:cubicBezTo>
                  <a:pt x="133" y="332"/>
                  <a:pt x="115" y="387"/>
                  <a:pt x="107" y="450"/>
                </a:cubicBezTo>
                <a:cubicBezTo>
                  <a:pt x="111" y="533"/>
                  <a:pt x="121" y="604"/>
                  <a:pt x="135" y="686"/>
                </a:cubicBezTo>
                <a:cubicBezTo>
                  <a:pt x="141" y="724"/>
                  <a:pt x="133" y="714"/>
                  <a:pt x="150" y="729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49173" name="Freeform 21"/>
          <p:cNvSpPr>
            <a:spLocks/>
          </p:cNvSpPr>
          <p:nvPr/>
        </p:nvSpPr>
        <p:spPr bwMode="auto">
          <a:xfrm>
            <a:off x="3505200" y="1524000"/>
            <a:ext cx="457200" cy="14478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" y="15"/>
              </a:cxn>
              <a:cxn ang="0">
                <a:pos x="121" y="29"/>
              </a:cxn>
              <a:cxn ang="0">
                <a:pos x="150" y="93"/>
              </a:cxn>
              <a:cxn ang="0">
                <a:pos x="164" y="136"/>
              </a:cxn>
              <a:cxn ang="0">
                <a:pos x="150" y="272"/>
              </a:cxn>
              <a:cxn ang="0">
                <a:pos x="107" y="450"/>
              </a:cxn>
              <a:cxn ang="0">
                <a:pos x="135" y="686"/>
              </a:cxn>
              <a:cxn ang="0">
                <a:pos x="150" y="729"/>
              </a:cxn>
            </a:cxnLst>
            <a:rect l="0" t="0" r="r" b="b"/>
            <a:pathLst>
              <a:path w="164" h="729">
                <a:moveTo>
                  <a:pt x="0" y="0"/>
                </a:moveTo>
                <a:cubicBezTo>
                  <a:pt x="26" y="5"/>
                  <a:pt x="52" y="8"/>
                  <a:pt x="78" y="15"/>
                </a:cubicBezTo>
                <a:cubicBezTo>
                  <a:pt x="92" y="18"/>
                  <a:pt x="121" y="29"/>
                  <a:pt x="121" y="29"/>
                </a:cubicBezTo>
                <a:cubicBezTo>
                  <a:pt x="134" y="49"/>
                  <a:pt x="141" y="69"/>
                  <a:pt x="150" y="93"/>
                </a:cubicBezTo>
                <a:cubicBezTo>
                  <a:pt x="154" y="107"/>
                  <a:pt x="164" y="136"/>
                  <a:pt x="164" y="136"/>
                </a:cubicBezTo>
                <a:cubicBezTo>
                  <a:pt x="160" y="181"/>
                  <a:pt x="161" y="227"/>
                  <a:pt x="150" y="272"/>
                </a:cubicBezTo>
                <a:cubicBezTo>
                  <a:pt x="133" y="332"/>
                  <a:pt x="115" y="387"/>
                  <a:pt x="107" y="450"/>
                </a:cubicBezTo>
                <a:cubicBezTo>
                  <a:pt x="111" y="533"/>
                  <a:pt x="121" y="604"/>
                  <a:pt x="135" y="686"/>
                </a:cubicBezTo>
                <a:cubicBezTo>
                  <a:pt x="141" y="724"/>
                  <a:pt x="133" y="714"/>
                  <a:pt x="150" y="729"/>
                </a:cubicBezTo>
              </a:path>
            </a:pathLst>
          </a:custGeom>
          <a:noFill/>
          <a:ln w="38100" cap="flat" cmpd="sng">
            <a:solidFill>
              <a:srgbClr val="000099"/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49174" name="Freeform 22"/>
          <p:cNvSpPr>
            <a:spLocks/>
          </p:cNvSpPr>
          <p:nvPr/>
        </p:nvSpPr>
        <p:spPr bwMode="auto">
          <a:xfrm>
            <a:off x="7745413" y="2392363"/>
            <a:ext cx="979487" cy="267652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71" y="107"/>
              </a:cxn>
              <a:cxn ang="0">
                <a:pos x="335" y="193"/>
              </a:cxn>
              <a:cxn ang="0">
                <a:pos x="350" y="215"/>
              </a:cxn>
              <a:cxn ang="0">
                <a:pos x="371" y="329"/>
              </a:cxn>
              <a:cxn ang="0">
                <a:pos x="185" y="729"/>
              </a:cxn>
              <a:cxn ang="0">
                <a:pos x="314" y="1393"/>
              </a:cxn>
              <a:cxn ang="0">
                <a:pos x="357" y="1379"/>
              </a:cxn>
              <a:cxn ang="0">
                <a:pos x="364" y="1358"/>
              </a:cxn>
              <a:cxn ang="0">
                <a:pos x="428" y="1215"/>
              </a:cxn>
              <a:cxn ang="0">
                <a:pos x="500" y="1122"/>
              </a:cxn>
              <a:cxn ang="0">
                <a:pos x="471" y="929"/>
              </a:cxn>
              <a:cxn ang="0">
                <a:pos x="435" y="843"/>
              </a:cxn>
              <a:cxn ang="0">
                <a:pos x="457" y="765"/>
              </a:cxn>
              <a:cxn ang="0">
                <a:pos x="493" y="700"/>
              </a:cxn>
              <a:cxn ang="0">
                <a:pos x="593" y="822"/>
              </a:cxn>
              <a:cxn ang="0">
                <a:pos x="550" y="1158"/>
              </a:cxn>
              <a:cxn ang="0">
                <a:pos x="578" y="1386"/>
              </a:cxn>
              <a:cxn ang="0">
                <a:pos x="571" y="1429"/>
              </a:cxn>
              <a:cxn ang="0">
                <a:pos x="557" y="1472"/>
              </a:cxn>
              <a:cxn ang="0">
                <a:pos x="585" y="1636"/>
              </a:cxn>
              <a:cxn ang="0">
                <a:pos x="600" y="1686"/>
              </a:cxn>
            </a:cxnLst>
            <a:rect l="0" t="0" r="r" b="b"/>
            <a:pathLst>
              <a:path w="617" h="1686">
                <a:moveTo>
                  <a:pt x="0" y="0"/>
                </a:moveTo>
                <a:cubicBezTo>
                  <a:pt x="92" y="30"/>
                  <a:pt x="175" y="83"/>
                  <a:pt x="271" y="107"/>
                </a:cubicBezTo>
                <a:cubicBezTo>
                  <a:pt x="301" y="127"/>
                  <a:pt x="313" y="161"/>
                  <a:pt x="335" y="193"/>
                </a:cubicBezTo>
                <a:cubicBezTo>
                  <a:pt x="340" y="200"/>
                  <a:pt x="350" y="215"/>
                  <a:pt x="350" y="215"/>
                </a:cubicBezTo>
                <a:cubicBezTo>
                  <a:pt x="368" y="290"/>
                  <a:pt x="361" y="252"/>
                  <a:pt x="371" y="329"/>
                </a:cubicBezTo>
                <a:cubicBezTo>
                  <a:pt x="357" y="475"/>
                  <a:pt x="318" y="644"/>
                  <a:pt x="185" y="729"/>
                </a:cubicBezTo>
                <a:cubicBezTo>
                  <a:pt x="151" y="934"/>
                  <a:pt x="233" y="1196"/>
                  <a:pt x="314" y="1393"/>
                </a:cubicBezTo>
                <a:cubicBezTo>
                  <a:pt x="328" y="1388"/>
                  <a:pt x="344" y="1387"/>
                  <a:pt x="357" y="1379"/>
                </a:cubicBezTo>
                <a:cubicBezTo>
                  <a:pt x="363" y="1374"/>
                  <a:pt x="361" y="1364"/>
                  <a:pt x="364" y="1358"/>
                </a:cubicBezTo>
                <a:cubicBezTo>
                  <a:pt x="374" y="1331"/>
                  <a:pt x="410" y="1237"/>
                  <a:pt x="428" y="1215"/>
                </a:cubicBezTo>
                <a:cubicBezTo>
                  <a:pt x="451" y="1183"/>
                  <a:pt x="477" y="1153"/>
                  <a:pt x="500" y="1122"/>
                </a:cubicBezTo>
                <a:cubicBezTo>
                  <a:pt x="514" y="1062"/>
                  <a:pt x="489" y="985"/>
                  <a:pt x="471" y="929"/>
                </a:cubicBezTo>
                <a:cubicBezTo>
                  <a:pt x="461" y="900"/>
                  <a:pt x="456" y="863"/>
                  <a:pt x="435" y="843"/>
                </a:cubicBezTo>
                <a:cubicBezTo>
                  <a:pt x="415" y="792"/>
                  <a:pt x="419" y="800"/>
                  <a:pt x="457" y="765"/>
                </a:cubicBezTo>
                <a:cubicBezTo>
                  <a:pt x="464" y="741"/>
                  <a:pt x="493" y="700"/>
                  <a:pt x="493" y="700"/>
                </a:cubicBezTo>
                <a:cubicBezTo>
                  <a:pt x="546" y="713"/>
                  <a:pt x="569" y="775"/>
                  <a:pt x="593" y="822"/>
                </a:cubicBezTo>
                <a:cubicBezTo>
                  <a:pt x="617" y="921"/>
                  <a:pt x="607" y="1067"/>
                  <a:pt x="550" y="1158"/>
                </a:cubicBezTo>
                <a:cubicBezTo>
                  <a:pt x="527" y="1242"/>
                  <a:pt x="533" y="1310"/>
                  <a:pt x="578" y="1386"/>
                </a:cubicBezTo>
                <a:cubicBezTo>
                  <a:pt x="575" y="1400"/>
                  <a:pt x="574" y="1414"/>
                  <a:pt x="571" y="1429"/>
                </a:cubicBezTo>
                <a:cubicBezTo>
                  <a:pt x="567" y="1443"/>
                  <a:pt x="557" y="1472"/>
                  <a:pt x="557" y="1472"/>
                </a:cubicBezTo>
                <a:cubicBezTo>
                  <a:pt x="566" y="1526"/>
                  <a:pt x="566" y="1583"/>
                  <a:pt x="585" y="1636"/>
                </a:cubicBezTo>
                <a:cubicBezTo>
                  <a:pt x="600" y="1681"/>
                  <a:pt x="600" y="1663"/>
                  <a:pt x="600" y="1686"/>
                </a:cubicBezTo>
              </a:path>
            </a:pathLst>
          </a:custGeom>
          <a:noFill/>
          <a:ln w="28575" cap="flat" cmpd="sng">
            <a:solidFill>
              <a:srgbClr val="000099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49175" name="Freeform 23"/>
          <p:cNvSpPr>
            <a:spLocks/>
          </p:cNvSpPr>
          <p:nvPr/>
        </p:nvSpPr>
        <p:spPr bwMode="auto">
          <a:xfrm>
            <a:off x="2041525" y="2767013"/>
            <a:ext cx="180975" cy="284162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" y="129"/>
              </a:cxn>
              <a:cxn ang="0">
                <a:pos x="93" y="157"/>
              </a:cxn>
              <a:cxn ang="0">
                <a:pos x="114" y="179"/>
              </a:cxn>
            </a:cxnLst>
            <a:rect l="0" t="0" r="r" b="b"/>
            <a:pathLst>
              <a:path w="114" h="179">
                <a:moveTo>
                  <a:pt x="0" y="0"/>
                </a:moveTo>
                <a:cubicBezTo>
                  <a:pt x="22" y="45"/>
                  <a:pt x="52" y="85"/>
                  <a:pt x="78" y="129"/>
                </a:cubicBezTo>
                <a:cubicBezTo>
                  <a:pt x="83" y="138"/>
                  <a:pt x="86" y="148"/>
                  <a:pt x="93" y="157"/>
                </a:cubicBezTo>
                <a:cubicBezTo>
                  <a:pt x="98" y="165"/>
                  <a:pt x="114" y="179"/>
                  <a:pt x="114" y="179"/>
                </a:cubicBezTo>
              </a:path>
            </a:pathLst>
          </a:custGeom>
          <a:noFill/>
          <a:ln w="38100" cap="flat" cmpd="sng">
            <a:solidFill>
              <a:srgbClr val="0099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49176" name="Freeform 24"/>
          <p:cNvSpPr>
            <a:spLocks/>
          </p:cNvSpPr>
          <p:nvPr/>
        </p:nvSpPr>
        <p:spPr bwMode="auto">
          <a:xfrm>
            <a:off x="7315200" y="3657600"/>
            <a:ext cx="180975" cy="284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" y="129"/>
              </a:cxn>
              <a:cxn ang="0">
                <a:pos x="93" y="157"/>
              </a:cxn>
              <a:cxn ang="0">
                <a:pos x="114" y="179"/>
              </a:cxn>
            </a:cxnLst>
            <a:rect l="0" t="0" r="r" b="b"/>
            <a:pathLst>
              <a:path w="114" h="179">
                <a:moveTo>
                  <a:pt x="0" y="0"/>
                </a:moveTo>
                <a:cubicBezTo>
                  <a:pt x="22" y="45"/>
                  <a:pt x="52" y="85"/>
                  <a:pt x="78" y="129"/>
                </a:cubicBezTo>
                <a:cubicBezTo>
                  <a:pt x="83" y="138"/>
                  <a:pt x="86" y="148"/>
                  <a:pt x="93" y="157"/>
                </a:cubicBezTo>
                <a:cubicBezTo>
                  <a:pt x="98" y="165"/>
                  <a:pt x="114" y="179"/>
                  <a:pt x="114" y="179"/>
                </a:cubicBezTo>
              </a:path>
            </a:pathLst>
          </a:custGeom>
          <a:noFill/>
          <a:ln w="38100" cap="flat" cmpd="sng">
            <a:solidFill>
              <a:srgbClr val="0099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49177" name="Freeform 25"/>
          <p:cNvSpPr>
            <a:spLocks/>
          </p:cNvSpPr>
          <p:nvPr/>
        </p:nvSpPr>
        <p:spPr bwMode="auto">
          <a:xfrm>
            <a:off x="5638800" y="3124200"/>
            <a:ext cx="180975" cy="284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" y="129"/>
              </a:cxn>
              <a:cxn ang="0">
                <a:pos x="93" y="157"/>
              </a:cxn>
              <a:cxn ang="0">
                <a:pos x="114" y="179"/>
              </a:cxn>
            </a:cxnLst>
            <a:rect l="0" t="0" r="r" b="b"/>
            <a:pathLst>
              <a:path w="114" h="179">
                <a:moveTo>
                  <a:pt x="0" y="0"/>
                </a:moveTo>
                <a:cubicBezTo>
                  <a:pt x="22" y="45"/>
                  <a:pt x="52" y="85"/>
                  <a:pt x="78" y="129"/>
                </a:cubicBezTo>
                <a:cubicBezTo>
                  <a:pt x="83" y="138"/>
                  <a:pt x="86" y="148"/>
                  <a:pt x="93" y="157"/>
                </a:cubicBezTo>
                <a:cubicBezTo>
                  <a:pt x="98" y="165"/>
                  <a:pt x="114" y="179"/>
                  <a:pt x="114" y="179"/>
                </a:cubicBezTo>
              </a:path>
            </a:pathLst>
          </a:custGeom>
          <a:noFill/>
          <a:ln w="38100" cap="flat" cmpd="sng">
            <a:solidFill>
              <a:srgbClr val="0099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49178" name="Freeform 26"/>
          <p:cNvSpPr>
            <a:spLocks/>
          </p:cNvSpPr>
          <p:nvPr/>
        </p:nvSpPr>
        <p:spPr bwMode="auto">
          <a:xfrm>
            <a:off x="3962400" y="2971800"/>
            <a:ext cx="180975" cy="2841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" y="129"/>
              </a:cxn>
              <a:cxn ang="0">
                <a:pos x="93" y="157"/>
              </a:cxn>
              <a:cxn ang="0">
                <a:pos x="114" y="179"/>
              </a:cxn>
            </a:cxnLst>
            <a:rect l="0" t="0" r="r" b="b"/>
            <a:pathLst>
              <a:path w="114" h="179">
                <a:moveTo>
                  <a:pt x="0" y="0"/>
                </a:moveTo>
                <a:cubicBezTo>
                  <a:pt x="22" y="45"/>
                  <a:pt x="52" y="85"/>
                  <a:pt x="78" y="129"/>
                </a:cubicBezTo>
                <a:cubicBezTo>
                  <a:pt x="83" y="138"/>
                  <a:pt x="86" y="148"/>
                  <a:pt x="93" y="157"/>
                </a:cubicBezTo>
                <a:cubicBezTo>
                  <a:pt x="98" y="165"/>
                  <a:pt x="114" y="179"/>
                  <a:pt x="114" y="179"/>
                </a:cubicBezTo>
              </a:path>
            </a:pathLst>
          </a:custGeom>
          <a:noFill/>
          <a:ln w="38100" cap="flat" cmpd="sng">
            <a:solidFill>
              <a:srgbClr val="0099FF"/>
            </a:solidFill>
            <a:prstDash val="solid"/>
            <a:round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49179" name="Freeform 27"/>
          <p:cNvSpPr>
            <a:spLocks/>
          </p:cNvSpPr>
          <p:nvPr/>
        </p:nvSpPr>
        <p:spPr bwMode="auto">
          <a:xfrm>
            <a:off x="8686800" y="4953000"/>
            <a:ext cx="76200" cy="381000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78" y="129"/>
              </a:cxn>
              <a:cxn ang="0">
                <a:pos x="93" y="157"/>
              </a:cxn>
              <a:cxn ang="0">
                <a:pos x="114" y="179"/>
              </a:cxn>
            </a:cxnLst>
            <a:rect l="0" t="0" r="r" b="b"/>
            <a:pathLst>
              <a:path w="114" h="179">
                <a:moveTo>
                  <a:pt x="0" y="0"/>
                </a:moveTo>
                <a:cubicBezTo>
                  <a:pt x="22" y="45"/>
                  <a:pt x="52" y="85"/>
                  <a:pt x="78" y="129"/>
                </a:cubicBezTo>
                <a:cubicBezTo>
                  <a:pt x="83" y="138"/>
                  <a:pt x="86" y="148"/>
                  <a:pt x="93" y="157"/>
                </a:cubicBezTo>
                <a:cubicBezTo>
                  <a:pt x="98" y="165"/>
                  <a:pt x="114" y="179"/>
                  <a:pt x="114" y="179"/>
                </a:cubicBezTo>
              </a:path>
            </a:pathLst>
          </a:custGeom>
          <a:noFill/>
          <a:ln w="38100" cap="flat" cmpd="sng">
            <a:solidFill>
              <a:srgbClr val="0099FF"/>
            </a:solidFill>
            <a:prstDash val="solid"/>
            <a:round/>
            <a:headEnd/>
            <a:tailEnd/>
          </a:ln>
          <a:effectLst/>
        </p:spPr>
        <p:txBody>
          <a:bodyPr anchor="ctr">
            <a:spAutoFit/>
          </a:bodyPr>
          <a:lstStyle/>
          <a:p>
            <a:endParaRPr lang="en-CA"/>
          </a:p>
        </p:txBody>
      </p:sp>
      <p:sp>
        <p:nvSpPr>
          <p:cNvPr id="49180" name="Text Box 28"/>
          <p:cNvSpPr txBox="1">
            <a:spLocks noChangeArrowheads="1"/>
          </p:cNvSpPr>
          <p:nvPr/>
        </p:nvSpPr>
        <p:spPr bwMode="auto">
          <a:xfrm>
            <a:off x="838200" y="3352800"/>
            <a:ext cx="3505200" cy="946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Helvetica" pitchFamily="84" charset="0"/>
              </a:rPr>
              <a:t>Signal Peptide on Translated Protein</a:t>
            </a:r>
          </a:p>
        </p:txBody>
      </p:sp>
      <p:sp>
        <p:nvSpPr>
          <p:cNvPr id="49181" name="Text Box 29"/>
          <p:cNvSpPr txBox="1">
            <a:spLocks noChangeArrowheads="1"/>
          </p:cNvSpPr>
          <p:nvPr/>
        </p:nvSpPr>
        <p:spPr bwMode="auto">
          <a:xfrm>
            <a:off x="6553200" y="4343400"/>
            <a:ext cx="2209800" cy="9461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>
                <a:solidFill>
                  <a:srgbClr val="000000"/>
                </a:solidFill>
                <a:latin typeface="Helvetica" pitchFamily="84" charset="0"/>
              </a:rPr>
              <a:t>Complete Polypeptide</a:t>
            </a:r>
            <a:endParaRPr lang="en-US" sz="3200">
              <a:solidFill>
                <a:srgbClr val="000000"/>
              </a:solidFill>
              <a:latin typeface="Helvetica" pitchFamily="84" charset="0"/>
            </a:endParaRPr>
          </a:p>
        </p:txBody>
      </p:sp>
      <p:sp>
        <p:nvSpPr>
          <p:cNvPr id="49182" name="Text Box 30"/>
          <p:cNvSpPr txBox="1">
            <a:spLocks noChangeArrowheads="1"/>
          </p:cNvSpPr>
          <p:nvPr/>
        </p:nvSpPr>
        <p:spPr bwMode="auto">
          <a:xfrm>
            <a:off x="685800" y="4267200"/>
            <a:ext cx="5715000" cy="2308225"/>
          </a:xfrm>
          <a:prstGeom prst="rect">
            <a:avLst/>
          </a:prstGeom>
          <a:solidFill>
            <a:schemeClr val="bg1"/>
          </a:solidFill>
          <a:ln w="19050">
            <a:solidFill>
              <a:srgbClr val="000099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u="sng">
                <a:solidFill>
                  <a:srgbClr val="000066"/>
                </a:solidFill>
                <a:latin typeface="Helvetica" pitchFamily="84" charset="0"/>
              </a:rPr>
              <a:t>Result:</a:t>
            </a:r>
            <a:r>
              <a:rPr lang="en-US" sz="3600">
                <a:solidFill>
                  <a:srgbClr val="000066"/>
                </a:solidFill>
                <a:latin typeface="Helvetica" pitchFamily="84" charset="0"/>
              </a:rPr>
              <a:t> secreted protein         (with signal sequence) is translated into a complete polypeptide</a:t>
            </a:r>
            <a:endParaRPr lang="en-US">
              <a:solidFill>
                <a:srgbClr val="000066"/>
              </a:solidFill>
              <a:latin typeface="Helvetica" pitchFamily="84" charset="0"/>
            </a:endParaRPr>
          </a:p>
        </p:txBody>
      </p:sp>
      <p:sp>
        <p:nvSpPr>
          <p:cNvPr id="49183" name="Text Box 31"/>
          <p:cNvSpPr txBox="1">
            <a:spLocks noChangeArrowheads="1"/>
          </p:cNvSpPr>
          <p:nvPr/>
        </p:nvSpPr>
        <p:spPr bwMode="auto">
          <a:xfrm>
            <a:off x="990600" y="533400"/>
            <a:ext cx="5638800" cy="579438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rgbClr val="000000"/>
              </a:solidFill>
              <a:latin typeface="Helvetica" pitchFamily="84" charset="0"/>
            </a:endParaRPr>
          </a:p>
        </p:txBody>
      </p:sp>
      <p:sp>
        <p:nvSpPr>
          <p:cNvPr id="49184" name="Text Box 32"/>
          <p:cNvSpPr txBox="1">
            <a:spLocks noChangeArrowheads="1"/>
          </p:cNvSpPr>
          <p:nvPr/>
        </p:nvSpPr>
        <p:spPr bwMode="auto">
          <a:xfrm>
            <a:off x="214282" y="144444"/>
            <a:ext cx="6324600" cy="64135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en-US" sz="3600" u="sng" dirty="0">
                <a:solidFill>
                  <a:srgbClr val="000000"/>
                </a:solidFill>
                <a:latin typeface="Helvetica" pitchFamily="84" charset="0"/>
              </a:rPr>
              <a:t>Cell Free System Experiment*</a:t>
            </a:r>
            <a:endParaRPr lang="en-US" sz="3200" u="sng" dirty="0">
              <a:solidFill>
                <a:srgbClr val="000000"/>
              </a:solidFill>
              <a:latin typeface="Helvetica" pitchFamily="84" charset="0"/>
            </a:endParaRPr>
          </a:p>
        </p:txBody>
      </p:sp>
      <p:sp>
        <p:nvSpPr>
          <p:cNvPr id="49185" name="Text Box 33"/>
          <p:cNvSpPr txBox="1">
            <a:spLocks noChangeArrowheads="1"/>
          </p:cNvSpPr>
          <p:nvPr/>
        </p:nvSpPr>
        <p:spPr bwMode="auto">
          <a:xfrm>
            <a:off x="6629400" y="5486400"/>
            <a:ext cx="2133600" cy="10858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rgbClr val="000000"/>
                </a:solidFill>
                <a:latin typeface="Helvetica" pitchFamily="84" charset="0"/>
              </a:rPr>
              <a:t>*Similar to Fig. 13-4</a:t>
            </a:r>
          </a:p>
        </p:txBody>
      </p:sp>
      <p:sp>
        <p:nvSpPr>
          <p:cNvPr id="49186" name="Line 34"/>
          <p:cNvSpPr>
            <a:spLocks noChangeShapeType="1"/>
          </p:cNvSpPr>
          <p:nvPr/>
        </p:nvSpPr>
        <p:spPr bwMode="auto">
          <a:xfrm flipV="1">
            <a:off x="1752600" y="2971800"/>
            <a:ext cx="304800" cy="381000"/>
          </a:xfrm>
          <a:prstGeom prst="line">
            <a:avLst/>
          </a:prstGeom>
          <a:noFill/>
          <a:ln w="19050">
            <a:solidFill>
              <a:srgbClr val="000000"/>
            </a:solidFill>
            <a:round/>
            <a:headEnd/>
            <a:tailEnd type="triangle" w="med" len="med"/>
          </a:ln>
          <a:effectLst/>
        </p:spPr>
        <p:txBody>
          <a:bodyPr wrap="none" anchor="ctr">
            <a:spAutoFit/>
          </a:bodyPr>
          <a:lstStyle/>
          <a:p>
            <a:endParaRPr lang="en-CA"/>
          </a:p>
        </p:txBody>
      </p:sp>
      <p:sp>
        <p:nvSpPr>
          <p:cNvPr id="49187" name="Rectangle 35"/>
          <p:cNvSpPr>
            <a:spLocks noChangeArrowheads="1"/>
          </p:cNvSpPr>
          <p:nvPr/>
        </p:nvSpPr>
        <p:spPr bwMode="auto">
          <a:xfrm>
            <a:off x="7543800" y="228600"/>
            <a:ext cx="1330325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r>
              <a:rPr lang="en-US" sz="2800" b="1">
                <a:latin typeface="Helvetica" pitchFamily="84" charset="0"/>
              </a:rPr>
              <a:t>Insulin</a:t>
            </a:r>
          </a:p>
        </p:txBody>
      </p:sp>
      <p:sp>
        <p:nvSpPr>
          <p:cNvPr id="49188" name="Rectangle 36"/>
          <p:cNvSpPr>
            <a:spLocks noChangeArrowheads="1"/>
          </p:cNvSpPr>
          <p:nvPr/>
        </p:nvSpPr>
        <p:spPr bwMode="auto">
          <a:xfrm>
            <a:off x="4267200" y="3581400"/>
            <a:ext cx="29273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 i="1">
                <a:solidFill>
                  <a:srgbClr val="800000"/>
                </a:solidFill>
              </a:rPr>
              <a:t>In vitro Translation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279</TotalTime>
  <Words>2121</Words>
  <Application>Microsoft Office PowerPoint</Application>
  <PresentationFormat>On-screen Show (4:3)</PresentationFormat>
  <Paragraphs>549</Paragraphs>
  <Slides>55</Slides>
  <Notes>50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55</vt:i4>
      </vt:variant>
    </vt:vector>
  </HeadingPairs>
  <TitlesOfParts>
    <vt:vector size="56" baseType="lpstr">
      <vt:lpstr>Office Theme</vt:lpstr>
      <vt:lpstr>Protein Synthesis and Transport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How can we apply this?</vt:lpstr>
      <vt:lpstr>Exam Question:</vt:lpstr>
      <vt:lpstr>Exam Question:</vt:lpstr>
      <vt:lpstr>Slide 16</vt:lpstr>
      <vt:lpstr>Slide 17</vt:lpstr>
      <vt:lpstr>Slide 18</vt:lpstr>
      <vt:lpstr>Pulse-Chase Experiment:</vt:lpstr>
      <vt:lpstr>Slide 20</vt:lpstr>
      <vt:lpstr>Slide 21</vt:lpstr>
      <vt:lpstr>Slide 22</vt:lpstr>
      <vt:lpstr>Slide 23</vt:lpstr>
      <vt:lpstr>Slide 24</vt:lpstr>
      <vt:lpstr>Slide 25</vt:lpstr>
      <vt:lpstr>Exam Question:</vt:lpstr>
      <vt:lpstr>Slide 27</vt:lpstr>
      <vt:lpstr>Receptor Mediated Endocytosis:</vt:lpstr>
      <vt:lpstr>Slide 29</vt:lpstr>
      <vt:lpstr>Slide 30</vt:lpstr>
      <vt:lpstr>Slide 31</vt:lpstr>
      <vt:lpstr>Slide 32</vt:lpstr>
      <vt:lpstr>Slide 33</vt:lpstr>
      <vt:lpstr>Slide 34</vt:lpstr>
      <vt:lpstr>Exam Question: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Slide 45</vt:lpstr>
      <vt:lpstr>Slide 46</vt:lpstr>
      <vt:lpstr>How does a Kinase promote mitosis?</vt:lpstr>
      <vt:lpstr>Slide 48</vt:lpstr>
      <vt:lpstr>Slide 49</vt:lpstr>
      <vt:lpstr>Slide 50</vt:lpstr>
      <vt:lpstr>Slide 51</vt:lpstr>
      <vt:lpstr>Slide 52</vt:lpstr>
      <vt:lpstr>Exam Question:</vt:lpstr>
      <vt:lpstr>Exam Question:</vt:lpstr>
      <vt:lpstr>Good Luck!!!</vt:lpstr>
    </vt:vector>
  </TitlesOfParts>
  <Company>Hewlett-Packard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Protein Synthesis and Transport</dc:title>
  <dc:creator>michelle</dc:creator>
  <cp:lastModifiedBy>Matt To</cp:lastModifiedBy>
  <cp:revision>1</cp:revision>
  <dcterms:created xsi:type="dcterms:W3CDTF">2010-02-05T21:06:01Z</dcterms:created>
  <dcterms:modified xsi:type="dcterms:W3CDTF">2010-02-06T22:35:00Z</dcterms:modified>
</cp:coreProperties>
</file>